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7"/>
  </p:notesMasterIdLst>
  <p:sldIdLst>
    <p:sldId id="420" r:id="rId2"/>
    <p:sldId id="438" r:id="rId3"/>
    <p:sldId id="422" r:id="rId4"/>
    <p:sldId id="423" r:id="rId5"/>
    <p:sldId id="441" r:id="rId6"/>
    <p:sldId id="442" r:id="rId7"/>
    <p:sldId id="436" r:id="rId8"/>
    <p:sldId id="437" r:id="rId9"/>
    <p:sldId id="428" r:id="rId10"/>
    <p:sldId id="440" r:id="rId11"/>
    <p:sldId id="426" r:id="rId12"/>
    <p:sldId id="425" r:id="rId13"/>
    <p:sldId id="429" r:id="rId14"/>
    <p:sldId id="433" r:id="rId15"/>
    <p:sldId id="435"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2186" autoAdjust="0"/>
  </p:normalViewPr>
  <p:slideViewPr>
    <p:cSldViewPr>
      <p:cViewPr varScale="1">
        <p:scale>
          <a:sx n="61" d="100"/>
          <a:sy n="61" d="100"/>
        </p:scale>
        <p:origin x="-14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D4BD4A-5CA7-4A63-82D1-CEE3E434DC43}" type="datetimeFigureOut">
              <a:rPr lang="en-US" smtClean="0"/>
              <a:pPr/>
              <a:t>2/16/2018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0FC082-8F30-4427-A2E1-FF3840E3B896}" type="slidenum">
              <a:rPr lang="en-US" smtClean="0"/>
              <a:pPr/>
              <a:t>‹#›</a:t>
            </a:fld>
            <a:endParaRPr lang="en-US"/>
          </a:p>
        </p:txBody>
      </p:sp>
    </p:spTree>
    <p:extLst>
      <p:ext uri="{BB962C8B-B14F-4D97-AF65-F5344CB8AC3E}">
        <p14:creationId xmlns="" xmlns:p14="http://schemas.microsoft.com/office/powerpoint/2010/main" val="629011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C082-8F30-4427-A2E1-FF3840E3B896}" type="slidenum">
              <a:rPr lang="en-US" smtClean="0"/>
              <a:pPr/>
              <a:t>12</a:t>
            </a:fld>
            <a:endParaRPr lang="en-US"/>
          </a:p>
        </p:txBody>
      </p:sp>
    </p:spTree>
    <p:extLst>
      <p:ext uri="{BB962C8B-B14F-4D97-AF65-F5344CB8AC3E}">
        <p14:creationId xmlns="" xmlns:p14="http://schemas.microsoft.com/office/powerpoint/2010/main" val="2686777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8464B127-3A14-4A22-8301-C4243641C98A}" type="datetimeFigureOut">
              <a:rPr lang="en-US" smtClean="0"/>
              <a:pPr/>
              <a:t>2/16/2018</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53F2DD5D-2DDD-46D1-BBE3-6209173FD88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464B127-3A14-4A22-8301-C4243641C98A}" type="datetimeFigureOut">
              <a:rPr lang="en-US" smtClean="0"/>
              <a:pPr/>
              <a:t>2/16/2018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F2DD5D-2DDD-46D1-BBE3-6209173FD88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464B127-3A14-4A22-8301-C4243641C98A}" type="datetimeFigureOut">
              <a:rPr lang="en-US" smtClean="0"/>
              <a:pPr/>
              <a:t>2/16/2018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F2DD5D-2DDD-46D1-BBE3-6209173FD88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8464B127-3A14-4A22-8301-C4243641C98A}" type="datetimeFigureOut">
              <a:rPr lang="en-US" smtClean="0"/>
              <a:pPr/>
              <a:t>2/16/2018</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53F2DD5D-2DDD-46D1-BBE3-6209173FD88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8464B127-3A14-4A22-8301-C4243641C98A}" type="datetimeFigureOut">
              <a:rPr lang="en-US" smtClean="0"/>
              <a:pPr/>
              <a:t>2/16/2018</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53F2DD5D-2DDD-46D1-BBE3-6209173FD886}"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8464B127-3A14-4A22-8301-C4243641C98A}" type="datetimeFigureOut">
              <a:rPr lang="en-US" smtClean="0"/>
              <a:pPr/>
              <a:t>2/16/2018</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53F2DD5D-2DDD-46D1-BBE3-6209173FD88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8464B127-3A14-4A22-8301-C4243641C98A}" type="datetimeFigureOut">
              <a:rPr lang="en-US" smtClean="0"/>
              <a:pPr/>
              <a:t>2/16/2018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53F2DD5D-2DDD-46D1-BBE3-6209173FD886}"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8464B127-3A14-4A22-8301-C4243641C98A}" type="datetimeFigureOut">
              <a:rPr lang="en-US" smtClean="0"/>
              <a:pPr/>
              <a:t>2/16/2018</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F2DD5D-2DDD-46D1-BBE3-6209173FD88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464B127-3A14-4A22-8301-C4243641C98A}" type="datetimeFigureOut">
              <a:rPr lang="en-US" smtClean="0"/>
              <a:pPr/>
              <a:t>2/16/2018</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F2DD5D-2DDD-46D1-BBE3-6209173FD88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8464B127-3A14-4A22-8301-C4243641C98A}" type="datetimeFigureOut">
              <a:rPr lang="en-US" smtClean="0"/>
              <a:pPr/>
              <a:t>2/16/2018</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F2DD5D-2DDD-46D1-BBE3-6209173FD88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8464B127-3A14-4A22-8301-C4243641C98A}" type="datetimeFigureOut">
              <a:rPr lang="en-US" smtClean="0"/>
              <a:pPr/>
              <a:t>2/16/2018</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53F2DD5D-2DDD-46D1-BBE3-6209173FD886}"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8464B127-3A14-4A22-8301-C4243641C98A}" type="datetimeFigureOut">
              <a:rPr lang="en-US" smtClean="0"/>
              <a:pPr/>
              <a:t>2/16/2018</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53F2DD5D-2DDD-46D1-BBE3-6209173FD886}"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00034" y="2714620"/>
            <a:ext cx="8429684" cy="1857388"/>
          </a:xfrm>
          <a:solidFill>
            <a:schemeClr val="bg1">
              <a:lumMod val="85000"/>
            </a:schemeClr>
          </a:solidFill>
        </p:spPr>
        <p:txBody>
          <a:bodyPr>
            <a:noAutofit/>
          </a:bodyPr>
          <a:lstStyle/>
          <a:p>
            <a:pPr algn="ctr"/>
            <a:r>
              <a:rPr lang="fa-IR" sz="9600" cap="all" dirty="0" smtClean="0">
                <a:solidFill>
                  <a:schemeClr val="tx2"/>
                </a:solidFill>
                <a:latin typeface="Calibri" panose="020F0502020204030204" pitchFamily="34" charset="0"/>
                <a:ea typeface="Times New Roman" panose="02020603050405020304" pitchFamily="18" charset="0"/>
                <a:cs typeface="B Titr" panose="00000700000000000000" pitchFamily="2" charset="-78"/>
              </a:rPr>
              <a:t>کمیسیون ماده 11</a:t>
            </a:r>
            <a:endParaRPr lang="en-US" sz="9600" cap="all" dirty="0" smtClean="0">
              <a:solidFill>
                <a:schemeClr val="tx2"/>
              </a:solidFill>
              <a:latin typeface="Calibri" panose="020F0502020204030204" pitchFamily="34" charset="0"/>
              <a:ea typeface="Times New Roman" panose="02020603050405020304" pitchFamily="18" charset="0"/>
              <a:cs typeface="B Titr" panose="00000700000000000000"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lumMod val="85000"/>
            </a:schemeClr>
          </a:solidFill>
        </p:spPr>
        <p:txBody>
          <a:bodyPr/>
          <a:lstStyle/>
          <a:p>
            <a:pPr algn="ctr"/>
            <a:r>
              <a:rPr lang="fa-IR" sz="4400" dirty="0" smtClean="0">
                <a:effectLst/>
                <a:latin typeface="Calibri" panose="020F0502020204030204" pitchFamily="34" charset="0"/>
                <a:ea typeface="Times New Roman" panose="02020603050405020304" pitchFamily="18" charset="0"/>
                <a:cs typeface="B Titr" panose="00000700000000000000" pitchFamily="2" charset="-78"/>
              </a:rPr>
              <a:t>فلسفه وجودی کمیسیون ماده 11</a:t>
            </a:r>
            <a:endParaRPr lang="en-US" sz="2800" dirty="0" smtClean="0">
              <a:effectLst/>
              <a:latin typeface="Calibri" panose="020F0502020204030204" pitchFamily="34" charset="0"/>
              <a:ea typeface="Times New Roman" panose="02020603050405020304" pitchFamily="18" charset="0"/>
              <a:cs typeface="B Titr" panose="00000700000000000000" pitchFamily="2" charset="-78"/>
            </a:endParaRPr>
          </a:p>
        </p:txBody>
      </p:sp>
      <p:sp>
        <p:nvSpPr>
          <p:cNvPr id="3" name="Content Placeholder 2"/>
          <p:cNvSpPr>
            <a:spLocks noGrp="1"/>
          </p:cNvSpPr>
          <p:nvPr>
            <p:ph idx="1"/>
          </p:nvPr>
        </p:nvSpPr>
        <p:spPr>
          <a:solidFill>
            <a:schemeClr val="bg1">
              <a:lumMod val="85000"/>
            </a:schemeClr>
          </a:solidFill>
        </p:spPr>
        <p:txBody>
          <a:bodyPr>
            <a:normAutofit fontScale="55000" lnSpcReduction="20000"/>
          </a:bodyPr>
          <a:lstStyle/>
          <a:p>
            <a:pPr algn="just" rtl="1">
              <a:lnSpc>
                <a:spcPct val="120000"/>
              </a:lnSpc>
              <a:buNone/>
            </a:pPr>
            <a:r>
              <a:rPr lang="fa-IR" b="1" dirty="0" smtClean="0"/>
              <a:t>فلسفه بسیار پیچیده‌ایست زیرا عموما در نظام‌های حقوقی احراز یک تخلف که مربوط به یک مجموعه باشد کمتر پیش می‌آید که به خود آن مجموع واگذار کنند و نیاز به یک مرجع ثالث می‌باشد. اما قانونگذار به دلیل اعتمادی که به دستگاه سلامت کشور داشته، رسیدگی به این تخلفات را به خود وزارت بهداشت محول کرده است. هرچند که در سایر سازمان‌ها می‌بینیم در بحث تخلفات کمیسیون‌های رسیدگی به تخلفات دارند که هم مرجع احراز و اثبات و هم مرجع صدور رأی می‌باشند. بنابراین، کمیسیون‌های رسیدگی به تخلفات کارکنان در اکثر سازمان‌های اداری وجود دارد که این مهم را بر عهده دارند اما تفاوت عمده در وزارت بهداشت با سایر سازمان‌ها این است که مرجع احرازو اثبات آن یک مرجع شبه قضایی است که در این موارد عموما کمیسیون نمی‌تواند نقش احراز را داشته باشد اما به جهت اطمینانی که قانونگذار به این وزارتخانه داشته، احراز تخلف کارکنانش را به خود مجموعه محول کرده است. برای ورود به مرحله اثبات، پرونده‌ها باید حتما از مرحله احراز بگذرد. بنابراین، اگر وزارت بهداشت ‎پرونده ای تشکیل ندهد، مرجع شبه قضایی خیلی نمی‌تواند در این امر مداخله کند و موضوع تخلفات را تعقیب و پیگیری کند. </a:t>
            </a:r>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14290"/>
            <a:ext cx="8705880" cy="1081110"/>
          </a:xfrm>
          <a:solidFill>
            <a:schemeClr val="bg1">
              <a:lumMod val="85000"/>
            </a:schemeClr>
          </a:solidFill>
        </p:spPr>
        <p:txBody>
          <a:bodyPr>
            <a:noAutofit/>
          </a:bodyPr>
          <a:lstStyle/>
          <a:p>
            <a:pPr algn="ctr" rtl="1">
              <a:lnSpc>
                <a:spcPct val="115000"/>
              </a:lnSpc>
              <a:spcAft>
                <a:spcPts val="1000"/>
              </a:spcAft>
            </a:pPr>
            <a:r>
              <a:rPr lang="fa-IR" sz="3200" dirty="0">
                <a:solidFill>
                  <a:srgbClr val="4E3B30"/>
                </a:solidFill>
                <a:effectLst/>
                <a:latin typeface="Calibri" panose="020F0502020204030204" pitchFamily="34" charset="0"/>
                <a:ea typeface="Times New Roman" panose="02020603050405020304" pitchFamily="18" charset="0"/>
                <a:cs typeface="B Titr" panose="00000700000000000000" pitchFamily="2" charset="-78"/>
              </a:rPr>
              <a:t>اهداف قانون گذار در خصوص ماده 11</a:t>
            </a:r>
            <a:r>
              <a:rPr lang="en-US" sz="3200" dirty="0">
                <a:effectLst/>
                <a:latin typeface="Calibri" panose="020F0502020204030204" pitchFamily="34" charset="0"/>
                <a:ea typeface="Times New Roman" panose="02020603050405020304" pitchFamily="18" charset="0"/>
                <a:cs typeface="Arial" panose="020B0604020202020204" pitchFamily="34" charset="0"/>
              </a:rPr>
              <a:t/>
            </a:r>
            <a:br>
              <a:rPr lang="en-US" sz="3200" dirty="0">
                <a:effectLst/>
                <a:latin typeface="Calibri" panose="020F0502020204030204" pitchFamily="34" charset="0"/>
                <a:ea typeface="Times New Roman" panose="02020603050405020304" pitchFamily="18" charset="0"/>
                <a:cs typeface="Arial" panose="020B0604020202020204" pitchFamily="34" charset="0"/>
              </a:rPr>
            </a:br>
            <a:endParaRPr lang="en-US" sz="4000" dirty="0"/>
          </a:p>
        </p:txBody>
      </p:sp>
      <p:sp>
        <p:nvSpPr>
          <p:cNvPr id="3" name="Content Placeholder 2"/>
          <p:cNvSpPr>
            <a:spLocks noGrp="1"/>
          </p:cNvSpPr>
          <p:nvPr>
            <p:ph idx="1"/>
          </p:nvPr>
        </p:nvSpPr>
        <p:spPr>
          <a:xfrm>
            <a:off x="304800" y="1554162"/>
            <a:ext cx="8839200" cy="5303838"/>
          </a:xfrm>
          <a:solidFill>
            <a:schemeClr val="bg1">
              <a:lumMod val="85000"/>
            </a:schemeClr>
          </a:solidFill>
        </p:spPr>
        <p:txBody>
          <a:bodyPr>
            <a:normAutofit fontScale="85000" lnSpcReduction="20000"/>
          </a:bodyPr>
          <a:lstStyle/>
          <a:p>
            <a:pPr algn="just" rtl="1">
              <a:lnSpc>
                <a:spcPct val="115000"/>
              </a:lnSpc>
              <a:spcAft>
                <a:spcPts val="1000"/>
              </a:spcAft>
              <a:buNone/>
            </a:pPr>
            <a:r>
              <a:rPr lang="fa-IR" dirty="0" smtClean="0">
                <a:latin typeface="Calibri" panose="020F0502020204030204" pitchFamily="34" charset="0"/>
                <a:ea typeface="Times New Roman" panose="02020603050405020304" pitchFamily="18" charset="0"/>
                <a:cs typeface="B Zar" panose="00000400000000000000" pitchFamily="2" charset="-78"/>
              </a:rPr>
              <a:t>1-یکی </a:t>
            </a:r>
            <a:r>
              <a:rPr lang="fa-IR" dirty="0">
                <a:latin typeface="Calibri" panose="020F0502020204030204" pitchFamily="34" charset="0"/>
                <a:ea typeface="Times New Roman" panose="02020603050405020304" pitchFamily="18" charset="0"/>
                <a:cs typeface="B Zar" panose="00000400000000000000" pitchFamily="2" charset="-78"/>
              </a:rPr>
              <a:t>از اساسی ترین اهداف قانون گذار درخصوص کمیسیون مورد نظر با توجه به ترکیب خاص آن اینست که امور مربوط به بهداشت و قانون فوق الاشاره تخصصی بوده و حائز اهمیت از نظر سلامتی و حیات افرد  جامعه است و از طرفی درخصوص رسیدگی بدوی به این نتیجه می رسیم که اعضای کمیسیون متخلف را در صورتی به شعبه ویژه معرفی می کنند که تخلفی رخ داده است و پرونده قابل رسیدگی است پس در اینجا جای اعتراض برای متخلف باقی نیست و تخلفات آنان از جنبه تخصصی توسط کمیسیون مورد نظر دقیقا مورد مطالعه قرار گرفته است </a:t>
            </a:r>
            <a:r>
              <a:rPr lang="fa-IR" dirty="0" smtClean="0">
                <a:latin typeface="Calibri" panose="020F0502020204030204" pitchFamily="34" charset="0"/>
                <a:ea typeface="Times New Roman" panose="02020603050405020304" pitchFamily="18" charset="0"/>
                <a:cs typeface="B Zar" panose="00000400000000000000" pitchFamily="2" charset="-78"/>
              </a:rPr>
              <a:t>.</a:t>
            </a:r>
          </a:p>
          <a:p>
            <a:pPr algn="just" rtl="1">
              <a:lnSpc>
                <a:spcPct val="115000"/>
              </a:lnSpc>
              <a:spcAft>
                <a:spcPts val="1000"/>
              </a:spcAft>
              <a:buNone/>
            </a:pPr>
            <a:r>
              <a:rPr lang="fa-IR" dirty="0" smtClean="0">
                <a:latin typeface="Calibri" panose="020F0502020204030204" pitchFamily="34" charset="0"/>
                <a:ea typeface="Times New Roman" panose="02020603050405020304" pitchFamily="18" charset="0"/>
                <a:cs typeface="B Zar" panose="00000400000000000000" pitchFamily="2" charset="-78"/>
              </a:rPr>
              <a:t>2-به لحاظ حساسیتهای شغلی با متخلف منصفانه برخورد میشود و باعث شده که نظریه های ارائه شده کاملا تخصصی و درخورشان و منزلت اطبا و و صاحبان حرف پزشکی صادر شود.</a:t>
            </a:r>
          </a:p>
          <a:p>
            <a:pPr algn="just" rtl="1">
              <a:lnSpc>
                <a:spcPct val="115000"/>
              </a:lnSpc>
              <a:spcAft>
                <a:spcPts val="1000"/>
              </a:spcAft>
              <a:buNone/>
            </a:pPr>
            <a:r>
              <a:rPr lang="fa-IR" dirty="0" smtClean="0">
                <a:latin typeface="Calibri" panose="020F0502020204030204" pitchFamily="34" charset="0"/>
                <a:ea typeface="Times New Roman" panose="02020603050405020304" pitchFamily="18" charset="0"/>
                <a:cs typeface="B Zar" panose="00000400000000000000" pitchFamily="2" charset="-78"/>
              </a:rPr>
              <a:t>3-دانشگاه ها در صدد مرتفع نمودن مشکلات و موانع برخواهند آمد.</a:t>
            </a:r>
          </a:p>
          <a:p>
            <a:pPr algn="just" rtl="1">
              <a:lnSpc>
                <a:spcPct val="115000"/>
              </a:lnSpc>
              <a:spcAft>
                <a:spcPts val="1000"/>
              </a:spcAft>
              <a:buNone/>
            </a:pPr>
            <a:endParaRPr lang="en-US" sz="2400" dirty="0">
              <a:latin typeface="Calibri" panose="020F0502020204030204" pitchFamily="34" charset="0"/>
              <a:ea typeface="Times New Roman" panose="02020603050405020304" pitchFamily="18" charset="0"/>
              <a:cs typeface="Arial" panose="020B0604020202020204" pitchFamily="34" charset="0"/>
            </a:endParaRPr>
          </a:p>
          <a:p>
            <a:endParaRPr lang="en-US" dirty="0"/>
          </a:p>
        </p:txBody>
      </p:sp>
    </p:spTree>
    <p:extLst>
      <p:ext uri="{BB962C8B-B14F-4D97-AF65-F5344CB8AC3E}">
        <p14:creationId xmlns="" xmlns:p14="http://schemas.microsoft.com/office/powerpoint/2010/main" val="32627457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85728"/>
            <a:ext cx="8634442" cy="1009672"/>
          </a:xfrm>
          <a:solidFill>
            <a:schemeClr val="bg1">
              <a:lumMod val="85000"/>
            </a:schemeClr>
          </a:solidFill>
        </p:spPr>
        <p:txBody>
          <a:bodyPr>
            <a:normAutofit fontScale="90000"/>
          </a:bodyPr>
          <a:lstStyle/>
          <a:p>
            <a:pPr algn="ctr" rtl="1">
              <a:lnSpc>
                <a:spcPct val="115000"/>
              </a:lnSpc>
              <a:spcAft>
                <a:spcPts val="1000"/>
              </a:spcAft>
            </a:pPr>
            <a:r>
              <a:rPr lang="fa-IR" sz="2700" dirty="0">
                <a:solidFill>
                  <a:srgbClr val="4E3B30"/>
                </a:solidFill>
                <a:effectLst/>
                <a:latin typeface="Calibri" panose="020F0502020204030204" pitchFamily="34" charset="0"/>
                <a:ea typeface="Times New Roman" panose="02020603050405020304" pitchFamily="18" charset="0"/>
                <a:cs typeface="B Titr" panose="00000700000000000000" pitchFamily="2" charset="-78"/>
              </a:rPr>
              <a:t>نقش دانشگاههای علوم پزشکی در کنترل تخلفات بهداشتی دارویی و درمانی </a:t>
            </a:r>
            <a:r>
              <a:rPr lang="en-US" sz="2800" dirty="0">
                <a:effectLst/>
                <a:latin typeface="Calibri" panose="020F0502020204030204" pitchFamily="34" charset="0"/>
                <a:ea typeface="Times New Roman" panose="02020603050405020304" pitchFamily="18" charset="0"/>
                <a:cs typeface="Arial" panose="020B0604020202020204" pitchFamily="34" charset="0"/>
              </a:rPr>
              <a:t/>
            </a:r>
            <a:br>
              <a:rPr lang="en-US" sz="2800" dirty="0">
                <a:effectLst/>
                <a:latin typeface="Calibri" panose="020F0502020204030204" pitchFamily="34" charset="0"/>
                <a:ea typeface="Times New Roman" panose="02020603050405020304" pitchFamily="18" charset="0"/>
                <a:cs typeface="Arial" panose="020B0604020202020204" pitchFamily="34" charset="0"/>
              </a:rPr>
            </a:br>
            <a:endParaRPr lang="en-US" dirty="0"/>
          </a:p>
        </p:txBody>
      </p:sp>
      <p:sp>
        <p:nvSpPr>
          <p:cNvPr id="3" name="Content Placeholder 2"/>
          <p:cNvSpPr>
            <a:spLocks noGrp="1"/>
          </p:cNvSpPr>
          <p:nvPr>
            <p:ph idx="1"/>
          </p:nvPr>
        </p:nvSpPr>
        <p:spPr>
          <a:solidFill>
            <a:schemeClr val="bg1">
              <a:lumMod val="85000"/>
            </a:schemeClr>
          </a:solidFill>
        </p:spPr>
        <p:txBody>
          <a:bodyPr/>
          <a:lstStyle/>
          <a:p>
            <a:pPr algn="just" rtl="1">
              <a:lnSpc>
                <a:spcPct val="115000"/>
              </a:lnSpc>
              <a:spcAft>
                <a:spcPts val="1000"/>
              </a:spcAft>
            </a:pPr>
            <a:r>
              <a:rPr lang="fa-IR" dirty="0">
                <a:latin typeface="Calibri" panose="020F0502020204030204" pitchFamily="34" charset="0"/>
                <a:ea typeface="Times New Roman" panose="02020603050405020304" pitchFamily="18" charset="0"/>
                <a:cs typeface="B Zar" panose="00000400000000000000" pitchFamily="2" charset="-78"/>
              </a:rPr>
              <a:t>بدیهی است همکاری دانشگاههای علوم </a:t>
            </a:r>
            <a:r>
              <a:rPr lang="fa-IR" dirty="0" smtClean="0">
                <a:latin typeface="Calibri" panose="020F0502020204030204" pitchFamily="34" charset="0"/>
                <a:ea typeface="Times New Roman" panose="02020603050405020304" pitchFamily="18" charset="0"/>
                <a:cs typeface="B Zar" panose="00000400000000000000" pitchFamily="2" charset="-78"/>
              </a:rPr>
              <a:t>پزشکی </a:t>
            </a:r>
            <a:r>
              <a:rPr lang="fa-IR" dirty="0">
                <a:latin typeface="Calibri" panose="020F0502020204030204" pitchFamily="34" charset="0"/>
                <a:ea typeface="Times New Roman" panose="02020603050405020304" pitchFamily="18" charset="0"/>
                <a:cs typeface="B Zar" panose="00000400000000000000" pitchFamily="2" charset="-78"/>
              </a:rPr>
              <a:t>در سراسر کشور در ارائه نظرات و ارسال بموقع پرونده ها به شعبه ویژه بهداشت دارو و درمان در پیشبرد اهداف سازمانی و رسیدگی سریع به تخلفات و به گونه ای در جلوگیری از تخلفات موثر و مفید خواهد بود.</a:t>
            </a:r>
            <a:endParaRPr lang="en-US" sz="2400" dirty="0">
              <a:latin typeface="Calibri" panose="020F0502020204030204" pitchFamily="34" charset="0"/>
              <a:ea typeface="Times New Roman" panose="02020603050405020304" pitchFamily="18" charset="0"/>
              <a:cs typeface="Arial" panose="020B0604020202020204" pitchFamily="34" charset="0"/>
            </a:endParaRPr>
          </a:p>
          <a:p>
            <a:pPr algn="just" rtl="1">
              <a:lnSpc>
                <a:spcPct val="115000"/>
              </a:lnSpc>
              <a:spcAft>
                <a:spcPts val="1000"/>
              </a:spcAft>
            </a:pPr>
            <a:r>
              <a:rPr lang="fa-IR" dirty="0">
                <a:latin typeface="Calibri" panose="020F0502020204030204" pitchFamily="34" charset="0"/>
                <a:ea typeface="Times New Roman" panose="02020603050405020304" pitchFamily="18" charset="0"/>
                <a:cs typeface="B Zar" panose="00000400000000000000" pitchFamily="2" charset="-78"/>
              </a:rPr>
              <a:t>پس چه بسا نظارت و کنترل مستمر واقع شده و از تراکم تشکیل پرونده ها در شعب جلوگیری می نماید.</a:t>
            </a:r>
            <a:endParaRPr lang="en-US" sz="2400" dirty="0">
              <a:latin typeface="Calibri" panose="020F0502020204030204" pitchFamily="34" charset="0"/>
              <a:ea typeface="Times New Roman" panose="02020603050405020304" pitchFamily="18" charset="0"/>
              <a:cs typeface="Arial" panose="020B0604020202020204" pitchFamily="34" charset="0"/>
            </a:endParaRPr>
          </a:p>
          <a:p>
            <a:endParaRPr lang="en-US" dirty="0"/>
          </a:p>
        </p:txBody>
      </p:sp>
    </p:spTree>
    <p:extLst>
      <p:ext uri="{BB962C8B-B14F-4D97-AF65-F5344CB8AC3E}">
        <p14:creationId xmlns="" xmlns:p14="http://schemas.microsoft.com/office/powerpoint/2010/main" val="39862770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lumMod val="85000"/>
            </a:schemeClr>
          </a:solidFill>
        </p:spPr>
        <p:txBody>
          <a:bodyPr/>
          <a:lstStyle/>
          <a:p>
            <a:pPr algn="ctr"/>
            <a:r>
              <a:rPr lang="fa-IR" sz="3200" dirty="0">
                <a:solidFill>
                  <a:srgbClr val="4E3B30"/>
                </a:solidFill>
                <a:effectLst/>
                <a:latin typeface="Calibri" panose="020F0502020204030204" pitchFamily="34" charset="0"/>
                <a:ea typeface="Times New Roman" panose="02020603050405020304" pitchFamily="18" charset="0"/>
                <a:cs typeface="B Titr" panose="00000700000000000000" pitchFamily="2" charset="-78"/>
              </a:rPr>
              <a:t>مشکلات و موانع تشکیل کمیسیونهای ماده 11</a:t>
            </a:r>
            <a:endParaRPr lang="en-US" dirty="0"/>
          </a:p>
        </p:txBody>
      </p:sp>
      <p:sp>
        <p:nvSpPr>
          <p:cNvPr id="3" name="Content Placeholder 2"/>
          <p:cNvSpPr>
            <a:spLocks noGrp="1"/>
          </p:cNvSpPr>
          <p:nvPr>
            <p:ph idx="1"/>
          </p:nvPr>
        </p:nvSpPr>
        <p:spPr>
          <a:xfrm>
            <a:off x="304800" y="1554162"/>
            <a:ext cx="8624918" cy="5303838"/>
          </a:xfrm>
          <a:solidFill>
            <a:schemeClr val="bg1">
              <a:lumMod val="85000"/>
            </a:schemeClr>
          </a:solidFill>
        </p:spPr>
        <p:txBody>
          <a:bodyPr>
            <a:noAutofit/>
          </a:bodyPr>
          <a:lstStyle/>
          <a:p>
            <a:pPr algn="just" rtl="1">
              <a:lnSpc>
                <a:spcPct val="115000"/>
              </a:lnSpc>
              <a:spcAft>
                <a:spcPts val="1000"/>
              </a:spcAft>
              <a:buNone/>
            </a:pPr>
            <a:r>
              <a:rPr lang="fa-IR" sz="1200" b="1" dirty="0" smtClean="0">
                <a:latin typeface="Calibri" panose="020F0502020204030204" pitchFamily="34" charset="0"/>
                <a:ea typeface="Times New Roman" panose="02020603050405020304" pitchFamily="18" charset="0"/>
                <a:cs typeface="B Zar" panose="00000400000000000000" pitchFamily="2" charset="-78"/>
              </a:rPr>
              <a:t>1- </a:t>
            </a:r>
            <a:r>
              <a:rPr lang="fa-IR" sz="1200" b="1" dirty="0">
                <a:latin typeface="Calibri" panose="020F0502020204030204" pitchFamily="34" charset="0"/>
                <a:ea typeface="Times New Roman" panose="02020603050405020304" pitchFamily="18" charset="0"/>
                <a:cs typeface="B Zar" panose="00000400000000000000" pitchFamily="2" charset="-78"/>
              </a:rPr>
              <a:t>عدم آگاهی اعضای کمیسیون ماده 11 نسبت به وظایف و اختیارات خود</a:t>
            </a:r>
            <a:r>
              <a:rPr lang="fa-IR" sz="1200" b="1" dirty="0" smtClean="0">
                <a:latin typeface="Calibri" panose="020F0502020204030204" pitchFamily="34" charset="0"/>
                <a:ea typeface="Times New Roman" panose="02020603050405020304" pitchFamily="18" charset="0"/>
                <a:cs typeface="B Zar" panose="00000400000000000000" pitchFamily="2" charset="-78"/>
              </a:rPr>
              <a:t>.</a:t>
            </a:r>
            <a:endParaRPr lang="en-US" sz="1200" b="1" dirty="0" smtClean="0">
              <a:latin typeface="Calibri" panose="020F0502020204030204" pitchFamily="34" charset="0"/>
              <a:ea typeface="Times New Roman" panose="02020603050405020304" pitchFamily="18" charset="0"/>
              <a:cs typeface="B Zar" panose="00000400000000000000" pitchFamily="2" charset="-78"/>
            </a:endParaRPr>
          </a:p>
          <a:p>
            <a:pPr algn="just" rtl="1">
              <a:lnSpc>
                <a:spcPct val="115000"/>
              </a:lnSpc>
              <a:spcAft>
                <a:spcPts val="1000"/>
              </a:spcAft>
              <a:buNone/>
            </a:pPr>
            <a:r>
              <a:rPr lang="fa-IR" sz="1200" b="1" dirty="0" smtClean="0">
                <a:latin typeface="Calibri" panose="020F0502020204030204" pitchFamily="34" charset="0"/>
                <a:ea typeface="Times New Roman" panose="02020603050405020304" pitchFamily="18" charset="0"/>
                <a:cs typeface="B Zar" panose="00000400000000000000" pitchFamily="2" charset="-78"/>
              </a:rPr>
              <a:t>2- برخی از اعضاء کمیسیونها چنین برداشتی دارند که وظیفه پیگیری تخلف و تنبیه متخلفین به عهده آنهاست.</a:t>
            </a:r>
            <a:endParaRPr lang="en-US" sz="1200" b="1" dirty="0" smtClean="0">
              <a:latin typeface="Calibri" panose="020F0502020204030204" pitchFamily="34" charset="0"/>
              <a:ea typeface="Times New Roman" panose="02020603050405020304" pitchFamily="18" charset="0"/>
              <a:cs typeface="B Zar" panose="00000400000000000000" pitchFamily="2" charset="-78"/>
            </a:endParaRPr>
          </a:p>
          <a:p>
            <a:pPr algn="just" rtl="1">
              <a:lnSpc>
                <a:spcPct val="115000"/>
              </a:lnSpc>
              <a:spcAft>
                <a:spcPts val="1000"/>
              </a:spcAft>
              <a:buNone/>
            </a:pPr>
            <a:r>
              <a:rPr lang="fa-IR" sz="1200" b="1" dirty="0" smtClean="0">
                <a:latin typeface="Calibri" panose="020F0502020204030204" pitchFamily="34" charset="0"/>
                <a:ea typeface="Times New Roman" panose="02020603050405020304" pitchFamily="18" charset="0"/>
                <a:cs typeface="B Zar" panose="00000400000000000000" pitchFamily="2" charset="-78"/>
              </a:rPr>
              <a:t>3- </a:t>
            </a:r>
            <a:r>
              <a:rPr lang="fa-IR" sz="1200" b="1" dirty="0">
                <a:latin typeface="Calibri" panose="020F0502020204030204" pitchFamily="34" charset="0"/>
                <a:ea typeface="Times New Roman" panose="02020603050405020304" pitchFamily="18" charset="0"/>
                <a:cs typeface="B Zar" panose="00000400000000000000" pitchFamily="2" charset="-78"/>
              </a:rPr>
              <a:t>برخی از اعضاء کمیسیونها بنا را براین گذاشته اند که با اصطلاح از دو بار تخلف متخلفین گذشت نمایند و برای بار سوم آنها را به عنوان متخلف به تعزیرات معرفی نمایند.</a:t>
            </a:r>
            <a:endParaRPr lang="en-US" sz="1200" b="1" dirty="0">
              <a:latin typeface="Calibri" panose="020F0502020204030204" pitchFamily="34" charset="0"/>
              <a:ea typeface="Times New Roman" panose="02020603050405020304" pitchFamily="18" charset="0"/>
              <a:cs typeface="B Zar" panose="00000400000000000000" pitchFamily="2" charset="-78"/>
            </a:endParaRPr>
          </a:p>
          <a:p>
            <a:pPr algn="just" rtl="1">
              <a:lnSpc>
                <a:spcPct val="115000"/>
              </a:lnSpc>
              <a:spcAft>
                <a:spcPts val="1000"/>
              </a:spcAft>
              <a:buNone/>
            </a:pPr>
            <a:r>
              <a:rPr lang="fa-IR" sz="1200" b="1" dirty="0" smtClean="0">
                <a:latin typeface="Calibri" panose="020F0502020204030204" pitchFamily="34" charset="0"/>
                <a:ea typeface="Times New Roman" panose="02020603050405020304" pitchFamily="18" charset="0"/>
                <a:cs typeface="B Zar" panose="00000400000000000000" pitchFamily="2" charset="-78"/>
              </a:rPr>
              <a:t>4- </a:t>
            </a:r>
            <a:r>
              <a:rPr lang="fa-IR" sz="1200" b="1" dirty="0">
                <a:latin typeface="Calibri" panose="020F0502020204030204" pitchFamily="34" charset="0"/>
                <a:ea typeface="Times New Roman" panose="02020603050405020304" pitchFamily="18" charset="0"/>
                <a:cs typeface="B Zar" panose="00000400000000000000" pitchFamily="2" charset="-78"/>
              </a:rPr>
              <a:t>اعضای کمیسیون در نظرات خود گاهی عقیده بر منع پیگرد متخلفین ابراز می نمایند.</a:t>
            </a:r>
            <a:endParaRPr lang="en-US" sz="1200" b="1" dirty="0">
              <a:latin typeface="Calibri" panose="020F0502020204030204" pitchFamily="34" charset="0"/>
              <a:ea typeface="Times New Roman" panose="02020603050405020304" pitchFamily="18" charset="0"/>
              <a:cs typeface="B Zar" panose="00000400000000000000" pitchFamily="2" charset="-78"/>
            </a:endParaRPr>
          </a:p>
          <a:p>
            <a:pPr algn="just" rtl="1">
              <a:lnSpc>
                <a:spcPct val="115000"/>
              </a:lnSpc>
              <a:spcAft>
                <a:spcPts val="1000"/>
              </a:spcAft>
              <a:buNone/>
            </a:pPr>
            <a:r>
              <a:rPr lang="fa-IR" sz="1200" b="1" dirty="0" smtClean="0">
                <a:latin typeface="Calibri" panose="020F0502020204030204" pitchFamily="34" charset="0"/>
                <a:ea typeface="Times New Roman" panose="02020603050405020304" pitchFamily="18" charset="0"/>
                <a:cs typeface="B Zar" panose="00000400000000000000" pitchFamily="2" charset="-78"/>
              </a:rPr>
              <a:t>5- </a:t>
            </a:r>
            <a:r>
              <a:rPr lang="fa-IR" sz="1200" b="1" dirty="0">
                <a:latin typeface="Calibri" panose="020F0502020204030204" pitchFamily="34" charset="0"/>
                <a:ea typeface="Times New Roman" panose="02020603050405020304" pitchFamily="18" charset="0"/>
                <a:cs typeface="B Zar" panose="00000400000000000000" pitchFamily="2" charset="-78"/>
              </a:rPr>
              <a:t>به دلیل عدم پیش بینی کمیسیون ماده 11 در ساختار تشکیلاتی وزارت بهداشت ... و دانشگاههای علوم پزشکی ، فاقد امکانات و بودجه هستند و به همین دلیل به نحو مطلوب فعال نیستند و دیر تشکیل می شوند </a:t>
            </a:r>
            <a:r>
              <a:rPr lang="fa-IR" sz="1200" b="1" dirty="0" smtClean="0">
                <a:latin typeface="Calibri" panose="020F0502020204030204" pitchFamily="34" charset="0"/>
                <a:ea typeface="Times New Roman" panose="02020603050405020304" pitchFamily="18" charset="0"/>
                <a:cs typeface="B Zar" panose="00000400000000000000" pitchFamily="2" charset="-78"/>
              </a:rPr>
              <a:t>.</a:t>
            </a:r>
          </a:p>
          <a:p>
            <a:pPr algn="just" rtl="1">
              <a:lnSpc>
                <a:spcPct val="115000"/>
              </a:lnSpc>
              <a:spcAft>
                <a:spcPts val="1000"/>
              </a:spcAft>
              <a:buNone/>
            </a:pPr>
            <a:r>
              <a:rPr lang="fa-IR" sz="1200" b="1" dirty="0" smtClean="0">
                <a:latin typeface="Calibri" panose="020F0502020204030204" pitchFamily="34" charset="0"/>
                <a:ea typeface="Times New Roman" panose="02020603050405020304" pitchFamily="18" charset="0"/>
                <a:cs typeface="B Zar" panose="00000400000000000000" pitchFamily="2" charset="-78"/>
              </a:rPr>
              <a:t>6- </a:t>
            </a:r>
            <a:r>
              <a:rPr lang="fa-IR" sz="1200" b="1" dirty="0">
                <a:latin typeface="Calibri" panose="020F0502020204030204" pitchFamily="34" charset="0"/>
                <a:ea typeface="Times New Roman" panose="02020603050405020304" pitchFamily="18" charset="0"/>
                <a:cs typeface="B Zar" panose="00000400000000000000" pitchFamily="2" charset="-78"/>
              </a:rPr>
              <a:t>بعضی از شعب سوال می نمایند که آیا کمیسیون ماده 11 باید در مورد تمام تخلفات مندرج در قانون تعزیرات حکومتی ( مانند گرانفروشی کالاهای پزشکی یا عرضه خارج از شبکه ، یا عرضه مواد غذایی تاریخ گذشته ) اظهار نظر نمایند یا فقط در مورد جرائمی که ماهیتا و به لحاظ تخصصی بودن مستلزم اظهارنظر تخصصی اعضاء کمیسیون ماده 11 می باشد . تسری نظر کمیسیون به تمام تخلفات موجب تراکم کار کمیسیون و طولانی شدن روند رسیدگی به پرونده ها می شود.</a:t>
            </a:r>
            <a:endParaRPr lang="en-US" sz="1200" b="1" dirty="0">
              <a:latin typeface="Calibri" panose="020F0502020204030204" pitchFamily="34" charset="0"/>
              <a:ea typeface="Times New Roman" panose="02020603050405020304" pitchFamily="18" charset="0"/>
              <a:cs typeface="B Zar" panose="00000400000000000000" pitchFamily="2" charset="-78"/>
            </a:endParaRPr>
          </a:p>
          <a:p>
            <a:pPr algn="just" rtl="1">
              <a:lnSpc>
                <a:spcPct val="115000"/>
              </a:lnSpc>
              <a:spcAft>
                <a:spcPts val="1000"/>
              </a:spcAft>
              <a:buNone/>
            </a:pPr>
            <a:r>
              <a:rPr lang="fa-IR" sz="1200" b="1" dirty="0" smtClean="0">
                <a:latin typeface="Calibri" panose="020F0502020204030204" pitchFamily="34" charset="0"/>
                <a:ea typeface="Times New Roman" panose="02020603050405020304" pitchFamily="18" charset="0"/>
                <a:cs typeface="B Zar" panose="00000400000000000000" pitchFamily="2" charset="-78"/>
              </a:rPr>
              <a:t>7- </a:t>
            </a:r>
            <a:r>
              <a:rPr lang="fa-IR" sz="1200" b="1" dirty="0">
                <a:latin typeface="Calibri" panose="020F0502020204030204" pitchFamily="34" charset="0"/>
                <a:ea typeface="Times New Roman" panose="02020603050405020304" pitchFamily="18" charset="0"/>
                <a:cs typeface="B Zar" panose="00000400000000000000" pitchFamily="2" charset="-78"/>
              </a:rPr>
              <a:t>اعضای کمیسیون با توجه به ترکیب پیش بینی شده در قانون </a:t>
            </a:r>
            <a:r>
              <a:rPr lang="fa-IR" sz="1200" b="1" dirty="0" smtClean="0">
                <a:latin typeface="Calibri" panose="020F0502020204030204" pitchFamily="34" charset="0"/>
                <a:ea typeface="Times New Roman" panose="02020603050405020304" pitchFamily="18" charset="0"/>
                <a:cs typeface="B Zar" panose="00000400000000000000" pitchFamily="2" charset="-78"/>
              </a:rPr>
              <a:t>فاقد همه </a:t>
            </a:r>
            <a:r>
              <a:rPr lang="fa-IR" sz="1200" b="1" dirty="0">
                <a:latin typeface="Calibri" panose="020F0502020204030204" pitchFamily="34" charset="0"/>
                <a:ea typeface="Times New Roman" panose="02020603050405020304" pitchFamily="18" charset="0"/>
                <a:cs typeface="B Zar" panose="00000400000000000000" pitchFamily="2" charset="-78"/>
              </a:rPr>
              <a:t>تخصصهای لازمی هستند که اظهارنظر راجع به همان تخلفات مندرج در قانون تعزیرات اقتضاء می نماید و لازم است که برای نقیصه چاره انیشی شود.</a:t>
            </a:r>
            <a:endParaRPr lang="en-US" sz="1200" b="1" dirty="0">
              <a:latin typeface="Calibri" panose="020F0502020204030204" pitchFamily="34" charset="0"/>
              <a:ea typeface="Times New Roman" panose="02020603050405020304" pitchFamily="18" charset="0"/>
              <a:cs typeface="B Zar" panose="00000400000000000000" pitchFamily="2" charset="-78"/>
            </a:endParaRPr>
          </a:p>
          <a:p>
            <a:pPr algn="just" rtl="1">
              <a:lnSpc>
                <a:spcPct val="115000"/>
              </a:lnSpc>
              <a:spcAft>
                <a:spcPts val="1000"/>
              </a:spcAft>
              <a:buNone/>
            </a:pPr>
            <a:r>
              <a:rPr lang="fa-IR" sz="1200" b="1" dirty="0" smtClean="0">
                <a:latin typeface="Calibri" panose="020F0502020204030204" pitchFamily="34" charset="0"/>
                <a:ea typeface="Times New Roman" panose="02020603050405020304" pitchFamily="18" charset="0"/>
                <a:cs typeface="B Zar" panose="00000400000000000000" pitchFamily="2" charset="-78"/>
              </a:rPr>
              <a:t>8- </a:t>
            </a:r>
            <a:r>
              <a:rPr lang="fa-IR" sz="1200" b="1" dirty="0">
                <a:latin typeface="Calibri" panose="020F0502020204030204" pitchFamily="34" charset="0"/>
                <a:ea typeface="Times New Roman" panose="02020603050405020304" pitchFamily="18" charset="0"/>
                <a:cs typeface="B Zar" panose="00000400000000000000" pitchFamily="2" charset="-78"/>
              </a:rPr>
              <a:t>جلسات کمیسیون ها ماده 11  به نحو منظم تشکیل نمی شود .</a:t>
            </a:r>
            <a:endParaRPr lang="en-US" sz="1200" b="1" dirty="0">
              <a:latin typeface="Calibri" panose="020F0502020204030204" pitchFamily="34" charset="0"/>
              <a:ea typeface="Times New Roman" panose="02020603050405020304" pitchFamily="18" charset="0"/>
              <a:cs typeface="B Zar" panose="00000400000000000000" pitchFamily="2" charset="-78"/>
            </a:endParaRPr>
          </a:p>
          <a:p>
            <a:pPr algn="just" rtl="1">
              <a:lnSpc>
                <a:spcPct val="115000"/>
              </a:lnSpc>
              <a:spcAft>
                <a:spcPts val="1000"/>
              </a:spcAft>
              <a:buNone/>
            </a:pPr>
            <a:r>
              <a:rPr lang="fa-IR" sz="1200" b="1" dirty="0" smtClean="0">
                <a:latin typeface="Calibri" panose="020F0502020204030204" pitchFamily="34" charset="0"/>
                <a:ea typeface="Times New Roman" panose="02020603050405020304" pitchFamily="18" charset="0"/>
                <a:cs typeface="B Zar" panose="00000400000000000000" pitchFamily="2" charset="-78"/>
              </a:rPr>
              <a:t>9- </a:t>
            </a:r>
            <a:r>
              <a:rPr lang="fa-IR" sz="1200" b="1" dirty="0">
                <a:latin typeface="Calibri" panose="020F0502020204030204" pitchFamily="34" charset="0"/>
                <a:ea typeface="Times New Roman" panose="02020603050405020304" pitchFamily="18" charset="0"/>
                <a:cs typeface="B Zar" panose="00000400000000000000" pitchFamily="2" charset="-78"/>
              </a:rPr>
              <a:t>برخی از استانها تشکیل کلاس و یا جلسات توجیهی را برای راهنمایی اعضای کمیسیون 11 پیشنهاد می نمایند.</a:t>
            </a:r>
            <a:endParaRPr lang="en-US" sz="1200" b="1" dirty="0">
              <a:latin typeface="Calibri" panose="020F0502020204030204" pitchFamily="34" charset="0"/>
              <a:ea typeface="Times New Roman" panose="02020603050405020304" pitchFamily="18" charset="0"/>
              <a:cs typeface="B Zar" panose="00000400000000000000" pitchFamily="2" charset="-78"/>
            </a:endParaRPr>
          </a:p>
          <a:p>
            <a:pPr algn="just" rtl="1">
              <a:lnSpc>
                <a:spcPct val="115000"/>
              </a:lnSpc>
              <a:spcAft>
                <a:spcPts val="1000"/>
              </a:spcAft>
              <a:buNone/>
            </a:pPr>
            <a:r>
              <a:rPr lang="fa-IR" sz="1200" b="1" dirty="0" smtClean="0">
                <a:latin typeface="Calibri" panose="020F0502020204030204" pitchFamily="34" charset="0"/>
                <a:ea typeface="Times New Roman" panose="02020603050405020304" pitchFamily="18" charset="0"/>
                <a:cs typeface="B Zar" panose="00000400000000000000" pitchFamily="2" charset="-78"/>
              </a:rPr>
              <a:t>10 </a:t>
            </a:r>
            <a:r>
              <a:rPr lang="fa-IR" sz="1200" b="1" dirty="0">
                <a:latin typeface="Calibri" panose="020F0502020204030204" pitchFamily="34" charset="0"/>
                <a:ea typeface="Times New Roman" panose="02020603050405020304" pitchFamily="18" charset="0"/>
                <a:cs typeface="B Zar" panose="00000400000000000000" pitchFamily="2" charset="-78"/>
              </a:rPr>
              <a:t>- برخی از استانها پیشنهاد نموده اند که جلسات کمیسیون ماده 11 در اداره کل تعزیرات تشکیل شود و یا اینکه با حضور مدیرکل و رئیس شعبه ویژه تشکیل گردد.</a:t>
            </a:r>
            <a:endParaRPr lang="en-US" sz="1200" b="1" dirty="0">
              <a:latin typeface="Calibri" panose="020F0502020204030204" pitchFamily="34" charset="0"/>
              <a:ea typeface="Times New Roman" panose="02020603050405020304" pitchFamily="18" charset="0"/>
              <a:cs typeface="B Zar" panose="00000400000000000000" pitchFamily="2" charset="-78"/>
            </a:endParaRPr>
          </a:p>
          <a:p>
            <a:endParaRPr lang="en-US" sz="1400" b="1" dirty="0">
              <a:latin typeface="Calibri" panose="020F0502020204030204" pitchFamily="34" charset="0"/>
              <a:ea typeface="Times New Roman" panose="02020603050405020304" pitchFamily="18" charset="0"/>
              <a:cs typeface="B Zar" panose="00000400000000000000" pitchFamily="2" charset="-78"/>
            </a:endParaRPr>
          </a:p>
        </p:txBody>
      </p:sp>
    </p:spTree>
    <p:extLst>
      <p:ext uri="{BB962C8B-B14F-4D97-AF65-F5344CB8AC3E}">
        <p14:creationId xmlns="" xmlns:p14="http://schemas.microsoft.com/office/powerpoint/2010/main" val="30864932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lumMod val="85000"/>
            </a:schemeClr>
          </a:solidFill>
        </p:spPr>
        <p:txBody>
          <a:bodyPr>
            <a:normAutofit/>
          </a:bodyPr>
          <a:lstStyle/>
          <a:p>
            <a:pPr algn="ctr" rtl="1"/>
            <a:r>
              <a:rPr lang="fa-IR" b="1" dirty="0" smtClean="0">
                <a:latin typeface="Arial Narrow" pitchFamily="34" charset="0"/>
                <a:cs typeface="Sultan K Bold" pitchFamily="2" charset="-78"/>
              </a:rPr>
              <a:t>راهکارهای رفع چالشهای مرتبط با پرونده های امور سلامت</a:t>
            </a:r>
            <a:endParaRPr lang="en-US" b="1" dirty="0">
              <a:latin typeface="Arial Narrow" pitchFamily="34" charset="0"/>
              <a:cs typeface="Sultan K Bold" pitchFamily="2" charset="-78"/>
            </a:endParaRPr>
          </a:p>
        </p:txBody>
      </p:sp>
      <p:sp>
        <p:nvSpPr>
          <p:cNvPr id="3" name="Content Placeholder 2"/>
          <p:cNvSpPr>
            <a:spLocks noGrp="1"/>
          </p:cNvSpPr>
          <p:nvPr>
            <p:ph idx="1"/>
          </p:nvPr>
        </p:nvSpPr>
        <p:spPr>
          <a:solidFill>
            <a:schemeClr val="bg1">
              <a:lumMod val="85000"/>
            </a:schemeClr>
          </a:solidFill>
        </p:spPr>
        <p:txBody>
          <a:bodyPr>
            <a:normAutofit fontScale="47500" lnSpcReduction="20000"/>
          </a:bodyPr>
          <a:lstStyle/>
          <a:p>
            <a:pPr lvl="0" algn="just" rtl="1">
              <a:buNone/>
            </a:pPr>
            <a:r>
              <a:rPr lang="fa-IR" b="1" dirty="0" smtClean="0"/>
              <a:t>1-ایجاد مجتمع ویژه رسیدگی به تخلفات سلامت در پاسخ به چالش طولانی بودن روند کنونی رسیدگی به پرونده‌های تخلفات حوزۀ سلامت زیر نظر اداره کل سلامت سازمان در تهران و در صورت نیاز در سایر استان‌ها</a:t>
            </a:r>
            <a:endParaRPr lang="en-US" b="1" dirty="0" smtClean="0"/>
          </a:p>
          <a:p>
            <a:pPr lvl="0" algn="just" rtl="1">
              <a:buNone/>
            </a:pPr>
            <a:r>
              <a:rPr lang="fa-IR" b="1" dirty="0" smtClean="0"/>
              <a:t>2-نظام یافتگی بیشتر در فرآیند و جلسات کمیسیون ماده 11 (آمارپرونده‌های تخلفات حوزه‌های بهداشت و درمان ارجاع شده به شعب تعزیرات حکومتی درهفت ماهۀنخست1396 دربسیاری ازاستان‌هاکاهش قابل ملاحظه‌ای نسبت به بازه مشابه در سال قبل  را نشان می‌دهد. از جمله در استان تهران با کاهش30% به تعداد 1500پرونده مواجه بوده‌ایم.)</a:t>
            </a:r>
            <a:endParaRPr lang="en-US" b="1" dirty="0" smtClean="0"/>
          </a:p>
          <a:p>
            <a:pPr lvl="0" algn="just" rtl="1">
              <a:buNone/>
            </a:pPr>
            <a:r>
              <a:rPr lang="fa-IR" b="1" dirty="0" smtClean="0"/>
              <a:t>3-حضور نماینده‌ای از سوی سازمان تعزیرات حکومتی در جلسات کمیسیون به جهت تقویت بعد حقوقي و شبه قضايي در فرآيند احراز و تشخیص  تخلفات در حوزۀ سلامت</a:t>
            </a:r>
            <a:endParaRPr lang="en-US" b="1" dirty="0" smtClean="0"/>
          </a:p>
          <a:p>
            <a:pPr lvl="0" algn="just" rtl="1">
              <a:buNone/>
            </a:pPr>
            <a:r>
              <a:rPr lang="fa-IR" b="1" dirty="0" smtClean="0"/>
              <a:t>4-دوره‌هاوکارگاه‌های آموزشی دو سویه برای رؤسای شعب تعزیرات وبازرسین وزارت بهداشت درزمینه صلاحیت‌های سازمان تعزیرات حکومتی وقوانین،آیین‌نامه‌هاوبخش‌نامه‌های وزارت بهداشت،درمان وآموزش پزشکی</a:t>
            </a:r>
          </a:p>
          <a:p>
            <a:pPr lvl="0" algn="just" rtl="1">
              <a:buNone/>
            </a:pPr>
            <a:r>
              <a:rPr lang="fa-IR" b="1" dirty="0" smtClean="0"/>
              <a:t>5-صدور  بخشنامه از ناحیه معاونت محترم اجتماعی و پیشگیری از وقوع تخلفات سازمان  به ادارات اجرایی سازمان به منظور تسریع دررسیدگی پرونده های مرتبط با امور سلامت (خارج از وقت)</a:t>
            </a:r>
          </a:p>
          <a:p>
            <a:pPr lvl="0" algn="just" rtl="1">
              <a:buNone/>
            </a:pPr>
            <a:r>
              <a:rPr lang="fa-IR" b="1" dirty="0" smtClean="0"/>
              <a:t>6-ارتباط ای تی بین وزارت بهداشت و سازمان تعزیرات به منظور تسریع در رسیدگ</a:t>
            </a:r>
            <a:endParaRPr lang="en-US" b="1"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lumMod val="85000"/>
            </a:schemeClr>
          </a:solidFill>
        </p:spPr>
        <p:txBody>
          <a:bodyPr>
            <a:normAutofit fontScale="90000"/>
          </a:bodyPr>
          <a:lstStyle/>
          <a:p>
            <a:r>
              <a:rPr lang="fa-IR" sz="3100" dirty="0">
                <a:effectLst/>
                <a:latin typeface="Calibri" panose="020F0502020204030204" pitchFamily="34" charset="0"/>
                <a:ea typeface="Times New Roman" panose="02020603050405020304" pitchFamily="18" charset="0"/>
                <a:cs typeface="B Titr" panose="00000700000000000000" pitchFamily="2" charset="-78"/>
              </a:rPr>
              <a:t>مسئولیت جزایی ناشی از اقدامات پزشکی در حقوق کیفری معاصر</a:t>
            </a:r>
            <a:r>
              <a:rPr lang="fa-IR" dirty="0">
                <a:effectLst/>
                <a:latin typeface="Calibri" panose="020F0502020204030204" pitchFamily="34" charset="0"/>
                <a:ea typeface="Times New Roman" panose="02020603050405020304" pitchFamily="18" charset="0"/>
                <a:cs typeface="B Titr" panose="00000700000000000000" pitchFamily="2" charset="-78"/>
              </a:rPr>
              <a:t> </a:t>
            </a:r>
            <a:endParaRPr lang="en-US" dirty="0"/>
          </a:p>
        </p:txBody>
      </p:sp>
      <p:sp>
        <p:nvSpPr>
          <p:cNvPr id="3" name="Content Placeholder 2"/>
          <p:cNvSpPr>
            <a:spLocks noGrp="1"/>
          </p:cNvSpPr>
          <p:nvPr>
            <p:ph idx="1"/>
          </p:nvPr>
        </p:nvSpPr>
        <p:spPr>
          <a:solidFill>
            <a:schemeClr val="bg1">
              <a:lumMod val="85000"/>
            </a:schemeClr>
          </a:solidFill>
        </p:spPr>
        <p:txBody>
          <a:bodyPr/>
          <a:lstStyle/>
          <a:p>
            <a:pPr algn="just" rtl="1">
              <a:lnSpc>
                <a:spcPct val="115000"/>
              </a:lnSpc>
              <a:spcAft>
                <a:spcPts val="1000"/>
              </a:spcAft>
            </a:pPr>
            <a:r>
              <a:rPr lang="fa-IR" dirty="0">
                <a:latin typeface="Calibri" panose="020F0502020204030204" pitchFamily="34" charset="0"/>
                <a:ea typeface="Times New Roman" panose="02020603050405020304" pitchFamily="18" charset="0"/>
                <a:cs typeface="B Zar" panose="00000400000000000000" pitchFamily="2" charset="-78"/>
              </a:rPr>
              <a:t>1- از مشروطیت تا تصویب قانون مجازات عمومی 1304</a:t>
            </a:r>
            <a:endParaRPr lang="en-US" sz="2400" dirty="0">
              <a:latin typeface="Calibri" panose="020F0502020204030204" pitchFamily="34" charset="0"/>
              <a:ea typeface="Times New Roman" panose="02020603050405020304" pitchFamily="18" charset="0"/>
              <a:cs typeface="Arial" panose="020B0604020202020204" pitchFamily="34" charset="0"/>
            </a:endParaRPr>
          </a:p>
          <a:p>
            <a:pPr algn="just" rtl="1">
              <a:lnSpc>
                <a:spcPct val="115000"/>
              </a:lnSpc>
              <a:spcAft>
                <a:spcPts val="1000"/>
              </a:spcAft>
            </a:pPr>
            <a:r>
              <a:rPr lang="fa-IR" dirty="0">
                <a:latin typeface="Calibri" panose="020F0502020204030204" pitchFamily="34" charset="0"/>
                <a:ea typeface="Times New Roman" panose="02020603050405020304" pitchFamily="18" charset="0"/>
                <a:cs typeface="B Zar" panose="00000400000000000000" pitchFamily="2" charset="-78"/>
              </a:rPr>
              <a:t>2- از تصویب قانون مجازات عمومی 1304 تا سال 1352 </a:t>
            </a:r>
            <a:endParaRPr lang="en-US" sz="2400" dirty="0">
              <a:latin typeface="Calibri" panose="020F0502020204030204" pitchFamily="34" charset="0"/>
              <a:ea typeface="Times New Roman" panose="02020603050405020304" pitchFamily="18" charset="0"/>
              <a:cs typeface="Arial" panose="020B0604020202020204" pitchFamily="34" charset="0"/>
            </a:endParaRPr>
          </a:p>
          <a:p>
            <a:pPr algn="just" rtl="1">
              <a:lnSpc>
                <a:spcPct val="115000"/>
              </a:lnSpc>
              <a:spcAft>
                <a:spcPts val="1000"/>
              </a:spcAft>
            </a:pPr>
            <a:r>
              <a:rPr lang="fa-IR" dirty="0">
                <a:latin typeface="Calibri" panose="020F0502020204030204" pitchFamily="34" charset="0"/>
                <a:ea typeface="Times New Roman" panose="02020603050405020304" pitchFamily="18" charset="0"/>
                <a:cs typeface="B Zar" panose="00000400000000000000" pitchFamily="2" charset="-78"/>
              </a:rPr>
              <a:t>3- در فاصله سالهای 1352 تا 1361</a:t>
            </a:r>
            <a:endParaRPr lang="en-US" sz="2400" dirty="0">
              <a:latin typeface="Calibri" panose="020F0502020204030204" pitchFamily="34" charset="0"/>
              <a:ea typeface="Times New Roman" panose="02020603050405020304" pitchFamily="18" charset="0"/>
              <a:cs typeface="Arial" panose="020B0604020202020204" pitchFamily="34" charset="0"/>
            </a:endParaRPr>
          </a:p>
          <a:p>
            <a:pPr algn="just" rtl="1">
              <a:lnSpc>
                <a:spcPct val="115000"/>
              </a:lnSpc>
              <a:spcAft>
                <a:spcPts val="1000"/>
              </a:spcAft>
            </a:pPr>
            <a:r>
              <a:rPr lang="fa-IR" dirty="0">
                <a:latin typeface="Calibri" panose="020F0502020204030204" pitchFamily="34" charset="0"/>
                <a:ea typeface="Times New Roman" panose="02020603050405020304" pitchFamily="18" charset="0"/>
                <a:cs typeface="B Zar" panose="00000400000000000000" pitchFamily="2" charset="-78"/>
              </a:rPr>
              <a:t>4- از سال 1361 تا زمان </a:t>
            </a:r>
            <a:r>
              <a:rPr lang="fa-IR" dirty="0" smtClean="0">
                <a:latin typeface="Calibri" panose="020F0502020204030204" pitchFamily="34" charset="0"/>
                <a:ea typeface="Times New Roman" panose="02020603050405020304" pitchFamily="18" charset="0"/>
                <a:cs typeface="B Zar" panose="00000400000000000000" pitchFamily="2" charset="-78"/>
              </a:rPr>
              <a:t>حاضر</a:t>
            </a:r>
            <a:endParaRPr lang="en-US" sz="2400" dirty="0">
              <a:latin typeface="Calibri" panose="020F0502020204030204" pitchFamily="34" charset="0"/>
              <a:ea typeface="Times New Roman" panose="02020603050405020304" pitchFamily="18" charset="0"/>
              <a:cs typeface="Arial" panose="020B0604020202020204" pitchFamily="34" charset="0"/>
            </a:endParaRPr>
          </a:p>
        </p:txBody>
      </p:sp>
    </p:spTree>
    <p:extLst>
      <p:ext uri="{BB962C8B-B14F-4D97-AF65-F5344CB8AC3E}">
        <p14:creationId xmlns="" xmlns:p14="http://schemas.microsoft.com/office/powerpoint/2010/main" val="33110156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14290"/>
            <a:ext cx="8643998" cy="1081110"/>
          </a:xfrm>
          <a:solidFill>
            <a:schemeClr val="accent3">
              <a:lumMod val="40000"/>
              <a:lumOff val="60000"/>
            </a:schemeClr>
          </a:solidFill>
        </p:spPr>
        <p:txBody>
          <a:bodyPr>
            <a:noAutofit/>
          </a:bodyPr>
          <a:lstStyle/>
          <a:p>
            <a:pPr algn="ctr" rtl="1"/>
            <a:r>
              <a:rPr lang="fa-IR" b="1" dirty="0" smtClean="0">
                <a:latin typeface="Arial Narrow" pitchFamily="34" charset="0"/>
                <a:cs typeface="Sultan K Bold" pitchFamily="2" charset="-78"/>
              </a:rPr>
              <a:t>مأموریت مشترک بین سازمان تعزیرات حکومتی و وزرات بهداشت در حوزه سلامت</a:t>
            </a:r>
            <a:endParaRPr lang="en-US" b="1" dirty="0">
              <a:latin typeface="Arial Narrow" pitchFamily="34" charset="0"/>
              <a:cs typeface="Sultan K Bold" pitchFamily="2" charset="-78"/>
            </a:endParaRPr>
          </a:p>
        </p:txBody>
      </p:sp>
      <p:sp>
        <p:nvSpPr>
          <p:cNvPr id="3" name="Content Placeholder 2"/>
          <p:cNvSpPr>
            <a:spLocks noGrp="1"/>
          </p:cNvSpPr>
          <p:nvPr>
            <p:ph idx="1"/>
          </p:nvPr>
        </p:nvSpPr>
        <p:spPr>
          <a:solidFill>
            <a:schemeClr val="bg1">
              <a:lumMod val="85000"/>
            </a:schemeClr>
          </a:solidFill>
          <a:scene3d>
            <a:camera prst="orthographicFront"/>
            <a:lightRig rig="twoPt" dir="t"/>
          </a:scene3d>
          <a:sp3d>
            <a:bevelB prst="relaxedInset"/>
          </a:sp3d>
        </p:spPr>
        <p:txBody>
          <a:bodyPr>
            <a:normAutofit fontScale="92500" lnSpcReduction="10000"/>
          </a:bodyPr>
          <a:lstStyle/>
          <a:p>
            <a:pPr algn="r" rtl="1">
              <a:buNone/>
            </a:pPr>
            <a:endParaRPr lang="fa-IR" sz="3600" b="1" cap="all" dirty="0" smtClean="0">
              <a:effectLst>
                <a:reflection blurRad="12700" stA="48000" endA="300" endPos="55000" dir="5400000" sy="-90000" algn="bl" rotWithShape="0"/>
              </a:effectLst>
              <a:latin typeface="Arial Narrow" pitchFamily="34" charset="0"/>
              <a:ea typeface="+mj-ea"/>
              <a:cs typeface="Sultan K Bold" pitchFamily="2" charset="-78"/>
            </a:endParaRPr>
          </a:p>
          <a:p>
            <a:pPr algn="r" rtl="1">
              <a:buNone/>
            </a:pPr>
            <a:r>
              <a:rPr lang="fa-IR" b="1" dirty="0" smtClean="0"/>
              <a:t>1- </a:t>
            </a:r>
            <a:r>
              <a:rPr lang="fa-IR" sz="2800" b="1" dirty="0" smtClean="0"/>
              <a:t>مقابله با تخلفات سلامت</a:t>
            </a:r>
          </a:p>
          <a:p>
            <a:pPr algn="r" rtl="1">
              <a:buNone/>
            </a:pPr>
            <a:endParaRPr lang="fa-IR" sz="2800" b="1" dirty="0" smtClean="0"/>
          </a:p>
          <a:p>
            <a:pPr algn="r" rtl="1">
              <a:buNone/>
            </a:pPr>
            <a:endParaRPr lang="fa-IR" sz="2800" b="1" dirty="0" smtClean="0"/>
          </a:p>
          <a:p>
            <a:pPr algn="r" rtl="1">
              <a:buNone/>
            </a:pPr>
            <a:r>
              <a:rPr lang="fa-IR" sz="2800" b="1" dirty="0" smtClean="0"/>
              <a:t>2-پیشگیری، حراست و حفاظت از آسیب‌هایی است که سلامت جامعه را تهدید می‌کند</a:t>
            </a:r>
          </a:p>
          <a:p>
            <a:pPr algn="r" rtl="1">
              <a:buNone/>
            </a:pPr>
            <a:endParaRPr lang="fa-IR" sz="2800" b="1" dirty="0" smtClean="0"/>
          </a:p>
          <a:p>
            <a:pPr algn="r" rtl="1">
              <a:buNone/>
            </a:pPr>
            <a:endParaRPr lang="fa-IR" sz="2800" b="1" dirty="0" smtClean="0"/>
          </a:p>
          <a:p>
            <a:pPr algn="just" rtl="1">
              <a:buNone/>
            </a:pPr>
            <a:r>
              <a:rPr lang="fa-IR" sz="2800" b="1" dirty="0" smtClean="0">
                <a:latin typeface="Adobe Arabic" pitchFamily="18" charset="-78"/>
                <a:cs typeface="Adobe Arabic" pitchFamily="18" charset="-78"/>
              </a:rPr>
              <a:t>برای همین بایستی نگاه تازه ای بر قوانین ،تخلفات ،شیوه نامه ها و دستورالعمل های درون و برون سازمانی داشته باشیم.</a:t>
            </a:r>
            <a:endParaRPr lang="en-US" sz="2800" dirty="0">
              <a:latin typeface="Adobe Arabic" pitchFamily="18" charset="-78"/>
              <a:cs typeface="Adobe Arabic" pitchFamily="18" charset="-78"/>
            </a:endParaRPr>
          </a:p>
        </p:txBody>
      </p:sp>
    </p:spTree>
    <p:extLst>
      <p:ext uri="{BB962C8B-B14F-4D97-AF65-F5344CB8AC3E}">
        <p14:creationId xmlns="" xmlns:p14="http://schemas.microsoft.com/office/powerpoint/2010/main" val="39969818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85728"/>
            <a:ext cx="8705880" cy="1009672"/>
          </a:xfrm>
          <a:solidFill>
            <a:schemeClr val="bg1">
              <a:lumMod val="85000"/>
            </a:schemeClr>
          </a:solidFill>
        </p:spPr>
        <p:txBody>
          <a:bodyPr>
            <a:normAutofit fontScale="90000"/>
          </a:bodyPr>
          <a:lstStyle/>
          <a:p>
            <a:pPr marL="342900" lvl="0" indent="-342900" algn="ctr" rtl="1">
              <a:spcBef>
                <a:spcPct val="20000"/>
              </a:spcBef>
            </a:pPr>
            <a:r>
              <a:rPr lang="fa-IR" sz="4000" dirty="0">
                <a:effectLst/>
                <a:latin typeface="Calibri" panose="020F0502020204030204" pitchFamily="34" charset="0"/>
                <a:ea typeface="Times New Roman" panose="02020603050405020304" pitchFamily="18" charset="0"/>
                <a:cs typeface="B Titr" panose="00000700000000000000" pitchFamily="2" charset="-78"/>
              </a:rPr>
              <a:t>امور  پزشکی</a:t>
            </a:r>
            <a:r>
              <a:rPr lang="en-US" sz="2000" cap="none" dirty="0">
                <a:solidFill>
                  <a:srgbClr val="4E3B30"/>
                </a:solidFill>
                <a:effectLst/>
                <a:latin typeface="Franklin Gothic Book"/>
                <a:ea typeface="+mn-ea"/>
                <a:cs typeface="+mn-cs"/>
              </a:rPr>
              <a:t/>
            </a:r>
            <a:br>
              <a:rPr lang="en-US" sz="2000" cap="none" dirty="0">
                <a:solidFill>
                  <a:srgbClr val="4E3B30"/>
                </a:solidFill>
                <a:effectLst/>
                <a:latin typeface="Franklin Gothic Book"/>
                <a:ea typeface="+mn-ea"/>
                <a:cs typeface="+mn-cs"/>
              </a:rPr>
            </a:br>
            <a:endParaRPr lang="en-US" dirty="0"/>
          </a:p>
        </p:txBody>
      </p:sp>
      <p:sp>
        <p:nvSpPr>
          <p:cNvPr id="3" name="Content Placeholder 2"/>
          <p:cNvSpPr>
            <a:spLocks noGrp="1"/>
          </p:cNvSpPr>
          <p:nvPr>
            <p:ph idx="1"/>
          </p:nvPr>
        </p:nvSpPr>
        <p:spPr>
          <a:solidFill>
            <a:schemeClr val="bg1">
              <a:lumMod val="85000"/>
            </a:schemeClr>
          </a:solidFill>
        </p:spPr>
        <p:txBody>
          <a:bodyPr>
            <a:normAutofit fontScale="92500"/>
          </a:bodyPr>
          <a:lstStyle/>
          <a:p>
            <a:pPr lvl="0" algn="just" rtl="1">
              <a:buClr>
                <a:srgbClr val="F0A22E"/>
              </a:buClr>
            </a:pPr>
            <a:r>
              <a:rPr lang="fa-IR" sz="2200" dirty="0">
                <a:solidFill>
                  <a:srgbClr val="4E3B30"/>
                </a:solidFill>
              </a:rPr>
              <a:t>امور پزشکی : این کلمه به کرات در این جلسات گفته می شود حال معنی چیست : در فرهنگی معین : منسوب به پزشک ،طبی ،آنچه که مربوط به امور تداوی مرضی و کارهای مربوط به طبابت است پس از نظر لغوی یعنی اموری که بنحوی با طبابت و معالجه امراض و بالاخره علم طب ارتباط داشته باشد.</a:t>
            </a:r>
            <a:endParaRPr lang="en-US" sz="2200" dirty="0">
              <a:solidFill>
                <a:srgbClr val="4E3B30"/>
              </a:solidFill>
            </a:endParaRPr>
          </a:p>
          <a:p>
            <a:pPr lvl="0" algn="just" rtl="1">
              <a:buClr>
                <a:srgbClr val="F0A22E"/>
              </a:buClr>
            </a:pPr>
            <a:r>
              <a:rPr lang="fa-IR" sz="2200" dirty="0">
                <a:solidFill>
                  <a:srgbClr val="4E3B30"/>
                </a:solidFill>
              </a:rPr>
              <a:t>اولین بار در قانون در سال 1334 قانونی به تصویب رسید که عبارت ( امور پزشکی) در آن بکار رفته بود. (قانون مربوط به مقررات امور پزشکی ، دارویی و مواد خوراکی و آشامیدنی ) </a:t>
            </a:r>
            <a:endParaRPr lang="en-US" sz="2200" dirty="0">
              <a:solidFill>
                <a:srgbClr val="4E3B30"/>
              </a:solidFill>
            </a:endParaRPr>
          </a:p>
          <a:p>
            <a:pPr lvl="0" algn="just" rtl="1">
              <a:buClr>
                <a:srgbClr val="F0A22E"/>
              </a:buClr>
            </a:pPr>
            <a:r>
              <a:rPr lang="fa-IR" sz="2200" dirty="0">
                <a:solidFill>
                  <a:srgbClr val="4E3B30"/>
                </a:solidFill>
              </a:rPr>
              <a:t>پس امور پزشکی شامل کلیه امور است که بنحوی با دانش پزشکی و فن طبابت در ارتباط است.پس تمام پزشکان ، دندان پزشکان ، متصدیان آزمایشگاه ها ، دارو سازان .... پرستاران ، متصدیان بیمارستانها ، زایشگاهها ، تیمارستانها ، درمانگاهها ، کیلینیک ها و پلی کیلینک ها ، داروخانه ها و همچنین متصدیان موسسات فیزیوتراپی ، الکتروفیزیوتراپی ، هیدروتراپی ، رادیولوژی و  سایر موسسات مشابه شاغلین به ا مور پزشکی محسوب می شودند.</a:t>
            </a:r>
            <a:endParaRPr lang="en-US" sz="2200" dirty="0">
              <a:solidFill>
                <a:srgbClr val="4E3B30"/>
              </a:solidFill>
            </a:endParaRPr>
          </a:p>
          <a:p>
            <a:endParaRPr lang="en-US" dirty="0"/>
          </a:p>
        </p:txBody>
      </p:sp>
    </p:spTree>
    <p:extLst>
      <p:ext uri="{BB962C8B-B14F-4D97-AF65-F5344CB8AC3E}">
        <p14:creationId xmlns="" xmlns:p14="http://schemas.microsoft.com/office/powerpoint/2010/main" val="28905902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lumMod val="85000"/>
            </a:schemeClr>
          </a:solidFill>
        </p:spPr>
        <p:txBody>
          <a:bodyPr/>
          <a:lstStyle/>
          <a:p>
            <a:pPr algn="ctr" rtl="1"/>
            <a:r>
              <a:rPr lang="fa-IR" dirty="0" smtClean="0">
                <a:effectLst/>
                <a:latin typeface="Calibri" panose="020F0502020204030204" pitchFamily="34" charset="0"/>
                <a:ea typeface="Times New Roman" panose="02020603050405020304" pitchFamily="18" charset="0"/>
                <a:cs typeface="B Titr" panose="00000700000000000000" pitchFamily="2" charset="-78"/>
              </a:rPr>
              <a:t>مسئولیت </a:t>
            </a:r>
            <a:r>
              <a:rPr lang="fa-IR" dirty="0">
                <a:effectLst/>
                <a:latin typeface="Calibri" panose="020F0502020204030204" pitchFamily="34" charset="0"/>
                <a:ea typeface="Times New Roman" panose="02020603050405020304" pitchFamily="18" charset="0"/>
                <a:cs typeface="B Titr" panose="00000700000000000000" pitchFamily="2" charset="-78"/>
              </a:rPr>
              <a:t>جزایی</a:t>
            </a:r>
            <a:endParaRPr lang="en-US" dirty="0"/>
          </a:p>
        </p:txBody>
      </p:sp>
      <p:sp>
        <p:nvSpPr>
          <p:cNvPr id="3" name="Content Placeholder 2"/>
          <p:cNvSpPr>
            <a:spLocks noGrp="1"/>
          </p:cNvSpPr>
          <p:nvPr>
            <p:ph idx="1"/>
          </p:nvPr>
        </p:nvSpPr>
        <p:spPr>
          <a:solidFill>
            <a:schemeClr val="bg1">
              <a:lumMod val="85000"/>
            </a:schemeClr>
          </a:solidFill>
        </p:spPr>
        <p:txBody>
          <a:bodyPr>
            <a:normAutofit fontScale="85000" lnSpcReduction="20000"/>
          </a:bodyPr>
          <a:lstStyle/>
          <a:p>
            <a:pPr algn="just" rtl="1">
              <a:lnSpc>
                <a:spcPct val="115000"/>
              </a:lnSpc>
              <a:spcAft>
                <a:spcPts val="1000"/>
              </a:spcAft>
            </a:pPr>
            <a:r>
              <a:rPr lang="fa-IR" dirty="0">
                <a:latin typeface="Calibri" panose="020F0502020204030204" pitchFamily="34" charset="0"/>
                <a:ea typeface="Times New Roman" panose="02020603050405020304" pitchFamily="18" charset="0"/>
                <a:cs typeface="B Zar" panose="00000400000000000000" pitchFamily="2" charset="-78"/>
              </a:rPr>
              <a:t>این کلمه دو جزء دارد مسئولیت و جزایی :</a:t>
            </a:r>
            <a:endParaRPr lang="en-US" sz="2400" dirty="0">
              <a:latin typeface="Calibri" panose="020F0502020204030204" pitchFamily="34" charset="0"/>
              <a:ea typeface="Times New Roman" panose="02020603050405020304" pitchFamily="18" charset="0"/>
              <a:cs typeface="Arial" panose="020B0604020202020204" pitchFamily="34" charset="0"/>
            </a:endParaRPr>
          </a:p>
          <a:p>
            <a:pPr algn="just" rtl="1">
              <a:lnSpc>
                <a:spcPct val="115000"/>
              </a:lnSpc>
              <a:spcAft>
                <a:spcPts val="1000"/>
              </a:spcAft>
            </a:pPr>
            <a:r>
              <a:rPr lang="fa-IR" dirty="0">
                <a:latin typeface="Calibri" panose="020F0502020204030204" pitchFamily="34" charset="0"/>
                <a:ea typeface="Times New Roman" panose="02020603050405020304" pitchFamily="18" charset="0"/>
                <a:cs typeface="B Zar" panose="00000400000000000000" pitchFamily="2" charset="-78"/>
              </a:rPr>
              <a:t>مسئولیت از لحاظ لغوی یعنی : مصدر جعلی از مسئول ، ضمانت ، ضامن ، تعهد ، مواخذه ، مسئول بودن و موظف بودن به انجام امری و متعهد بودن .</a:t>
            </a:r>
            <a:endParaRPr lang="en-US" sz="2400" dirty="0">
              <a:latin typeface="Calibri" panose="020F0502020204030204" pitchFamily="34" charset="0"/>
              <a:ea typeface="Times New Roman" panose="02020603050405020304" pitchFamily="18" charset="0"/>
              <a:cs typeface="Arial" panose="020B0604020202020204" pitchFamily="34" charset="0"/>
            </a:endParaRPr>
          </a:p>
          <a:p>
            <a:pPr algn="just" rtl="1">
              <a:lnSpc>
                <a:spcPct val="115000"/>
              </a:lnSpc>
              <a:spcAft>
                <a:spcPts val="1000"/>
              </a:spcAft>
            </a:pPr>
            <a:r>
              <a:rPr lang="fa-IR" dirty="0">
                <a:latin typeface="Calibri" panose="020F0502020204030204" pitchFamily="34" charset="0"/>
                <a:ea typeface="Times New Roman" panose="02020603050405020304" pitchFamily="18" charset="0"/>
                <a:cs typeface="B Zar" panose="00000400000000000000" pitchFamily="2" charset="-78"/>
              </a:rPr>
              <a:t>جزایی: کیفری آنچه که به کیفر و مجازات نسبت داشته باشد ، مقابل حقوقی: در فرهنگ انگلیسی : آنچه که به حقوق ناظر بر جرائم ، یا اجرای عدالت کیفری وابسته یا مرتبط باشد.</a:t>
            </a:r>
            <a:endParaRPr lang="en-US" sz="2400" dirty="0">
              <a:latin typeface="Calibri" panose="020F0502020204030204" pitchFamily="34" charset="0"/>
              <a:ea typeface="Times New Roman" panose="02020603050405020304" pitchFamily="18" charset="0"/>
              <a:cs typeface="Arial" panose="020B0604020202020204" pitchFamily="34" charset="0"/>
            </a:endParaRPr>
          </a:p>
          <a:p>
            <a:pPr algn="just" rtl="1">
              <a:lnSpc>
                <a:spcPct val="115000"/>
              </a:lnSpc>
              <a:spcAft>
                <a:spcPts val="1000"/>
              </a:spcAft>
            </a:pPr>
            <a:r>
              <a:rPr lang="fa-IR" dirty="0">
                <a:latin typeface="Calibri" panose="020F0502020204030204" pitchFamily="34" charset="0"/>
                <a:ea typeface="Times New Roman" panose="02020603050405020304" pitchFamily="18" charset="0"/>
                <a:cs typeface="B Zar" panose="00000400000000000000" pitchFamily="2" charset="-78"/>
              </a:rPr>
              <a:t>معنای حقوقی: مسئولیت جزایی یعنی توانایی انتساب فعل یا ترک فعل قابل مجازات یا اقدامات تامینی به کسانیکه توان تحمل بار مجازات یا اقدامات تامینی را داشته باشند.</a:t>
            </a:r>
            <a:endParaRPr lang="en-US" sz="2400" dirty="0">
              <a:latin typeface="Calibri" panose="020F0502020204030204" pitchFamily="34" charset="0"/>
              <a:ea typeface="Times New Roman" panose="02020603050405020304" pitchFamily="18" charset="0"/>
              <a:cs typeface="Arial" panose="020B0604020202020204" pitchFamily="34" charset="0"/>
            </a:endParaRPr>
          </a:p>
          <a:p>
            <a:endParaRPr lang="en-US" dirty="0"/>
          </a:p>
        </p:txBody>
      </p:sp>
    </p:spTree>
    <p:extLst>
      <p:ext uri="{BB962C8B-B14F-4D97-AF65-F5344CB8AC3E}">
        <p14:creationId xmlns="" xmlns:p14="http://schemas.microsoft.com/office/powerpoint/2010/main" val="25915856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lumMod val="85000"/>
            </a:schemeClr>
          </a:solidFill>
        </p:spPr>
        <p:txBody>
          <a:bodyPr>
            <a:normAutofit/>
          </a:bodyPr>
          <a:lstStyle/>
          <a:p>
            <a:pPr algn="ctr"/>
            <a:r>
              <a:rPr lang="fa-IR" sz="4400" b="1" dirty="0" smtClean="0">
                <a:latin typeface="Arial Narrow" pitchFamily="34" charset="0"/>
                <a:cs typeface="Sultan K Bold" pitchFamily="2" charset="-78"/>
              </a:rPr>
              <a:t>ماده 41 و42</a:t>
            </a:r>
            <a:endParaRPr lang="en-US" sz="4400" b="1" dirty="0" smtClean="0">
              <a:latin typeface="Arial Narrow" pitchFamily="34" charset="0"/>
              <a:cs typeface="Sultan K Bold" pitchFamily="2" charset="-78"/>
            </a:endParaRPr>
          </a:p>
        </p:txBody>
      </p:sp>
      <p:sp>
        <p:nvSpPr>
          <p:cNvPr id="3" name="Content Placeholder 2"/>
          <p:cNvSpPr>
            <a:spLocks noGrp="1"/>
          </p:cNvSpPr>
          <p:nvPr>
            <p:ph idx="1"/>
          </p:nvPr>
        </p:nvSpPr>
        <p:spPr>
          <a:solidFill>
            <a:schemeClr val="bg1">
              <a:lumMod val="85000"/>
            </a:schemeClr>
          </a:solidFill>
        </p:spPr>
        <p:txBody>
          <a:bodyPr>
            <a:normAutofit lnSpcReduction="10000"/>
          </a:bodyPr>
          <a:lstStyle/>
          <a:p>
            <a:pPr algn="just" rtl="1">
              <a:buNone/>
            </a:pPr>
            <a:r>
              <a:rPr lang="fa-IR" b="1" dirty="0" smtClean="0"/>
              <a:t>41-گزارش تخلفات مندرج در این قانون به وسیله ناظرین و بازرسین ویژه ای که توسط وزارت بهداشت ،درمان و آموزش پزشکی و یامدیرانی عامل سازمانهای منطقه ای بهداشت ،درمان تعیین می شوند تهیه میشود.</a:t>
            </a:r>
          </a:p>
          <a:p>
            <a:pPr algn="just" rtl="1">
              <a:buNone/>
            </a:pPr>
            <a:endParaRPr lang="fa-IR" b="1" dirty="0" smtClean="0"/>
          </a:p>
          <a:p>
            <a:pPr algn="just" rtl="1">
              <a:buNone/>
            </a:pPr>
            <a:r>
              <a:rPr lang="fa-IR" b="1" dirty="0" smtClean="0"/>
              <a:t>42-کلیه گزاشات تخلفات مندرج در این قانون باید به تایید ناظرین و بازرسین ویژه برسد.</a:t>
            </a:r>
          </a:p>
          <a:p>
            <a:pPr algn="just" rtl="1">
              <a:buNone/>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solidFill>
            <a:schemeClr val="bg1">
              <a:lumMod val="85000"/>
            </a:schemeClr>
          </a:solidFill>
        </p:spPr>
        <p:txBody>
          <a:bodyPr>
            <a:normAutofit fontScale="85000" lnSpcReduction="20000"/>
          </a:bodyPr>
          <a:lstStyle/>
          <a:p>
            <a:pPr algn="just" rtl="1"/>
            <a:r>
              <a:rPr lang="fa-IR" b="1" dirty="0" smtClean="0"/>
              <a:t>در شکایات در حوزه سلامت و درمان 90 درصد موارد مردم شاکی هستند ولی در حوزه مواد غذایی بازرسین موارد تخلف را شناسایی کرده و مردم کمتر متوجه میشوند.عدم تناسب تخلف مشابه در صنوف مختلف از نظر شدت آسیبی که وارد میکند متفاوت است.به عنوان مثال نداشتن پروانه برای مغازه داران مساوی با عدم صلاحیت است ولی برای پزشکان مساوی عدم صلاحیت نیست بلکه به </a:t>
            </a:r>
            <a:r>
              <a:rPr lang="fa-IR" b="1" i="1" u="sng" dirty="0" smtClean="0"/>
              <a:t>منزله عدم رعایت قواعد دولتی </a:t>
            </a:r>
            <a:r>
              <a:rPr lang="fa-IR" b="1" dirty="0" smtClean="0"/>
              <a:t>است .ابطال پروانه هم برای مغازه داران نسبت به پزشکان تبعات کمتری داشته (یک تخلف مشابه آسیب اجتماعی بسیار متفاوت)</a:t>
            </a:r>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428604"/>
            <a:ext cx="8686800" cy="838200"/>
          </a:xfrm>
          <a:solidFill>
            <a:schemeClr val="bg1">
              <a:lumMod val="85000"/>
            </a:schemeClr>
          </a:solidFill>
        </p:spPr>
        <p:txBody>
          <a:bodyPr>
            <a:normAutofit/>
          </a:bodyPr>
          <a:lstStyle/>
          <a:p>
            <a:pPr algn="ctr"/>
            <a:r>
              <a:rPr lang="fa-IR" b="1" dirty="0" smtClean="0">
                <a:latin typeface="Arial Narrow" pitchFamily="34" charset="0"/>
                <a:cs typeface="Sultan K Bold" pitchFamily="2" charset="-78"/>
              </a:rPr>
              <a:t>جرايم و تخلفات سلامت ايران بر اساس قوانین </a:t>
            </a:r>
            <a:endParaRPr lang="en-US" b="1" dirty="0">
              <a:latin typeface="Arial Narrow" pitchFamily="34" charset="0"/>
              <a:cs typeface="Sultan K Bold" pitchFamily="2" charset="-78"/>
            </a:endParaRPr>
          </a:p>
        </p:txBody>
      </p:sp>
      <p:sp>
        <p:nvSpPr>
          <p:cNvPr id="3" name="Content Placeholder 2"/>
          <p:cNvSpPr>
            <a:spLocks noGrp="1"/>
          </p:cNvSpPr>
          <p:nvPr>
            <p:ph idx="1"/>
          </p:nvPr>
        </p:nvSpPr>
        <p:spPr>
          <a:xfrm>
            <a:off x="214282" y="1571612"/>
            <a:ext cx="8686800" cy="4525963"/>
          </a:xfrm>
          <a:solidFill>
            <a:schemeClr val="bg1">
              <a:lumMod val="85000"/>
            </a:schemeClr>
          </a:solidFill>
        </p:spPr>
        <p:txBody>
          <a:bodyPr/>
          <a:lstStyle/>
          <a:p>
            <a:pPr algn="r">
              <a:buNone/>
            </a:pPr>
            <a:r>
              <a:rPr lang="fa-IR" b="1" dirty="0" smtClean="0"/>
              <a:t> </a:t>
            </a:r>
            <a:r>
              <a:rPr lang="fa-IR" sz="2400" b="1" dirty="0" smtClean="0"/>
              <a:t>«قانون مربوط به مقررات امور پزشكي و داروئي </a:t>
            </a:r>
            <a:endParaRPr lang="en-US" sz="2400" b="1" dirty="0" smtClean="0"/>
          </a:p>
          <a:p>
            <a:pPr algn="r">
              <a:buNone/>
            </a:pPr>
            <a:r>
              <a:rPr lang="fa-IR" sz="2400" b="1" dirty="0" smtClean="0"/>
              <a:t>و مواد خوردني و آشاميدني، مصوب 1334»؛ </a:t>
            </a:r>
            <a:endParaRPr lang="en-US" sz="2400" b="1" dirty="0" smtClean="0"/>
          </a:p>
          <a:p>
            <a:pPr algn="r"/>
            <a:endParaRPr lang="en-US" sz="2400" b="1" dirty="0" smtClean="0"/>
          </a:p>
          <a:p>
            <a:pPr algn="r">
              <a:buNone/>
            </a:pPr>
            <a:r>
              <a:rPr lang="fa-IR" sz="2400" b="1" dirty="0" smtClean="0"/>
              <a:t>«قانون مواد خوردني، آرایشی و بهداشتی، مصوب 1346» ؛ </a:t>
            </a:r>
            <a:endParaRPr lang="en-US" sz="2400" b="1" dirty="0" smtClean="0"/>
          </a:p>
          <a:p>
            <a:pPr algn="r"/>
            <a:endParaRPr lang="en-US" sz="2400" b="1" dirty="0" smtClean="0"/>
          </a:p>
          <a:p>
            <a:pPr algn="r">
              <a:buNone/>
            </a:pPr>
            <a:r>
              <a:rPr lang="fa-IR" sz="2400" b="1" dirty="0" smtClean="0"/>
              <a:t>«قانون تعزيرات حکومتي امور بهداشتي و درماني، مصوب</a:t>
            </a:r>
            <a:endParaRPr lang="en-US" sz="2400" b="1" dirty="0" smtClean="0"/>
          </a:p>
          <a:p>
            <a:pPr algn="r">
              <a:buNone/>
            </a:pPr>
            <a:r>
              <a:rPr lang="fa-IR" sz="2800" b="1" dirty="0" smtClean="0"/>
              <a:t>1367» رسیدگی می‌شوند.</a:t>
            </a:r>
            <a:endParaRPr lang="en-US" sz="2800" dirty="0"/>
          </a:p>
        </p:txBody>
      </p:sp>
    </p:spTree>
    <p:extLst>
      <p:ext uri="{BB962C8B-B14F-4D97-AF65-F5344CB8AC3E}">
        <p14:creationId xmlns="" xmlns:p14="http://schemas.microsoft.com/office/powerpoint/2010/main" val="3339234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lumMod val="85000"/>
            </a:schemeClr>
          </a:solidFill>
        </p:spPr>
        <p:txBody>
          <a:bodyPr>
            <a:normAutofit fontScale="90000"/>
          </a:bodyPr>
          <a:lstStyle/>
          <a:p>
            <a:pPr algn="ctr"/>
            <a:r>
              <a:rPr lang="fa-IR" sz="4000" b="1" dirty="0" smtClean="0">
                <a:latin typeface="Arial Narrow" pitchFamily="34" charset="0"/>
                <a:cs typeface="Sultan K Bold" pitchFamily="2" charset="-78"/>
              </a:rPr>
              <a:t>قانون تعزيرات حکومتي امور بهداشتي و درماني، مصوب 1367</a:t>
            </a:r>
            <a:endParaRPr lang="en-US" sz="4000" b="1" dirty="0" smtClean="0">
              <a:latin typeface="Arial Narrow" pitchFamily="34" charset="0"/>
              <a:cs typeface="Sultan K Bold" pitchFamily="2" charset="-78"/>
            </a:endParaRPr>
          </a:p>
        </p:txBody>
      </p:sp>
      <p:sp>
        <p:nvSpPr>
          <p:cNvPr id="3" name="Content Placeholder 2"/>
          <p:cNvSpPr>
            <a:spLocks noGrp="1"/>
          </p:cNvSpPr>
          <p:nvPr>
            <p:ph idx="1"/>
          </p:nvPr>
        </p:nvSpPr>
        <p:spPr>
          <a:solidFill>
            <a:schemeClr val="bg1">
              <a:lumMod val="85000"/>
            </a:schemeClr>
          </a:solidFill>
        </p:spPr>
        <p:txBody>
          <a:bodyPr/>
          <a:lstStyle/>
          <a:p>
            <a:pPr algn="r">
              <a:buNone/>
            </a:pPr>
            <a:r>
              <a:rPr lang="fa-IR" sz="2400" b="1" dirty="0" smtClean="0"/>
              <a:t>مجمع تشخیص مصلحت نظام مشخص نموده‌است که شعب سازمان تعزیرات حکومتی به تخلفات سه بخش بهداشت، </a:t>
            </a:r>
            <a:endParaRPr lang="fr-FR" sz="2400" b="1" dirty="0" smtClean="0"/>
          </a:p>
          <a:p>
            <a:pPr algn="r">
              <a:buNone/>
            </a:pPr>
            <a:r>
              <a:rPr lang="fa-IR" sz="2400" b="1" dirty="0" smtClean="0"/>
              <a:t>دارو و درمان رسیدگی نماید. </a:t>
            </a:r>
          </a:p>
          <a:p>
            <a:pPr algn="r">
              <a:buNone/>
            </a:pPr>
            <a:endParaRPr lang="fr-FR" sz="2400" b="1" dirty="0" smtClean="0"/>
          </a:p>
          <a:p>
            <a:pPr algn="r">
              <a:buNone/>
            </a:pPr>
            <a:r>
              <a:rPr lang="fa-IR" sz="2400" b="1" dirty="0" smtClean="0"/>
              <a:t>1-درمان: 8 عنوان، </a:t>
            </a:r>
          </a:p>
          <a:p>
            <a:pPr algn="r">
              <a:buNone/>
            </a:pPr>
            <a:r>
              <a:rPr lang="fa-IR" sz="2400" b="1" dirty="0" smtClean="0"/>
              <a:t>2-بخش دارو: 17 عنوان </a:t>
            </a:r>
          </a:p>
          <a:p>
            <a:pPr algn="r">
              <a:buNone/>
            </a:pPr>
            <a:r>
              <a:rPr lang="fa-IR" sz="2400" b="1" dirty="0" smtClean="0"/>
              <a:t>3-بخش بهداشت 10: عنوان تخلف </a:t>
            </a:r>
            <a:endParaRPr lang="en-US" sz="2400" b="1"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lumMod val="85000"/>
            </a:schemeClr>
          </a:solidFill>
        </p:spPr>
        <p:txBody>
          <a:bodyPr/>
          <a:lstStyle/>
          <a:p>
            <a:pPr algn="ctr"/>
            <a:r>
              <a:rPr lang="fa-IR" dirty="0" smtClean="0">
                <a:effectLst/>
                <a:latin typeface="Calibri" panose="020F0502020204030204" pitchFamily="34" charset="0"/>
                <a:ea typeface="Times New Roman" panose="02020603050405020304" pitchFamily="18" charset="0"/>
                <a:cs typeface="B Titr" panose="00000700000000000000" pitchFamily="2" charset="-78"/>
              </a:rPr>
              <a:t>مبانی </a:t>
            </a:r>
            <a:r>
              <a:rPr lang="fa-IR" dirty="0">
                <a:effectLst/>
                <a:latin typeface="Calibri" panose="020F0502020204030204" pitchFamily="34" charset="0"/>
                <a:ea typeface="Times New Roman" panose="02020603050405020304" pitchFamily="18" charset="0"/>
                <a:cs typeface="B Titr" panose="00000700000000000000" pitchFamily="2" charset="-78"/>
              </a:rPr>
              <a:t>و منابع کمیسیون موضوع ماده 11</a:t>
            </a:r>
            <a:endParaRPr lang="en-US" dirty="0"/>
          </a:p>
        </p:txBody>
      </p:sp>
      <p:sp>
        <p:nvSpPr>
          <p:cNvPr id="3" name="Content Placeholder 2"/>
          <p:cNvSpPr>
            <a:spLocks noGrp="1"/>
          </p:cNvSpPr>
          <p:nvPr>
            <p:ph idx="1"/>
          </p:nvPr>
        </p:nvSpPr>
        <p:spPr>
          <a:solidFill>
            <a:schemeClr val="bg1">
              <a:lumMod val="85000"/>
            </a:schemeClr>
          </a:solidFill>
        </p:spPr>
        <p:txBody>
          <a:bodyPr>
            <a:normAutofit fontScale="70000" lnSpcReduction="20000"/>
          </a:bodyPr>
          <a:lstStyle/>
          <a:p>
            <a:pPr algn="just" rtl="1">
              <a:lnSpc>
                <a:spcPct val="115000"/>
              </a:lnSpc>
              <a:spcAft>
                <a:spcPts val="1000"/>
              </a:spcAft>
            </a:pPr>
            <a:r>
              <a:rPr lang="fa-IR" dirty="0">
                <a:latin typeface="Calibri" panose="020F0502020204030204" pitchFamily="34" charset="0"/>
                <a:ea typeface="Times New Roman" panose="02020603050405020304" pitchFamily="18" charset="0"/>
                <a:cs typeface="B Zar" panose="00000400000000000000" pitchFamily="2" charset="-78"/>
              </a:rPr>
              <a:t>از آنجا که ماده11 قانون تعزیرات امور بهداشتی دارویی و درمانی مصوب 1367 مورد بحث و اختلاف نظر در محافل حقوقی می باشد و آنچه مسلم و واضح است به دنبال تصویب قانون تعزیرات حکومتی و تصویب ماده واحده مصوب 19/7/1373 مجمع محترم تشخیص مصلحت نظام و رسیدگی و صدور رای در خصوص تمامی مضمون قانون موصوف دایره مشمول کار شعب تخصصی را گسترش داده و در حال حاضر شعب تخصصی ضمن داشتن صلاحیتهای ویژه درخصوص فصول 4 گانه قانون تعزیرات حکومتی امور بهداشتی دارویی و درمانی به تمام موضوعات رسیدگی می نمایند. اعتقاد ما درخصوص ماده 11 در این است که همانطو که در صدر ماده اشاره شده است ( در مورد جرائم موضوع این قانون کمیسیونی مرکب از سرپرست نظام پزشکی مرکز و یا استان بر حس مورد و مدیرعامل سازمان منطقه ای بهداشت و درمان استان و نماینده وزیر بهداشت و درمان و آموزش پزشکی موضوع را بدوا رسیدگی نموده و در صورت تشخیص وقوع </a:t>
            </a:r>
            <a:r>
              <a:rPr lang="fa-IR" dirty="0" smtClean="0">
                <a:latin typeface="Calibri" panose="020F0502020204030204" pitchFamily="34" charset="0"/>
                <a:ea typeface="Times New Roman" panose="02020603050405020304" pitchFamily="18" charset="0"/>
                <a:cs typeface="B Zar" panose="00000400000000000000" pitchFamily="2" charset="-78"/>
              </a:rPr>
              <a:t>تخلف مراتب </a:t>
            </a:r>
            <a:r>
              <a:rPr lang="fa-IR" dirty="0">
                <a:latin typeface="Calibri" panose="020F0502020204030204" pitchFamily="34" charset="0"/>
                <a:ea typeface="Times New Roman" panose="02020603050405020304" pitchFamily="18" charset="0"/>
                <a:cs typeface="B Zar" panose="00000400000000000000" pitchFamily="2" charset="-78"/>
              </a:rPr>
              <a:t>رابه سازمان تعزیرات حکومتی اعلام نماید). </a:t>
            </a:r>
            <a:endParaRPr lang="en-US" sz="2400" dirty="0">
              <a:latin typeface="Calibri" panose="020F0502020204030204" pitchFamily="34" charset="0"/>
              <a:ea typeface="Times New Roman" panose="02020603050405020304" pitchFamily="18" charset="0"/>
              <a:cs typeface="Arial" panose="020B0604020202020204" pitchFamily="34" charset="0"/>
            </a:endParaRPr>
          </a:p>
          <a:p>
            <a:endParaRPr lang="en-US" dirty="0"/>
          </a:p>
        </p:txBody>
      </p:sp>
    </p:spTree>
    <p:extLst>
      <p:ext uri="{BB962C8B-B14F-4D97-AF65-F5344CB8AC3E}">
        <p14:creationId xmlns="" xmlns:p14="http://schemas.microsoft.com/office/powerpoint/2010/main" val="329490212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blipFill>
          <a:blip xmlns:r="http://schemas.openxmlformats.org/officeDocument/2006/relationships" r:embed="rId2">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3">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پرونده" ma:contentTypeID="0x010100F30E4D8C52850B4F818561415793EDF8" ma:contentTypeVersion="0" ma:contentTypeDescription="یک سند جدید ایجاد کنید." ma:contentTypeScope="" ma:versionID="01025c91f85d8974d6cef8fe32b71149">
  <xsd:schema xmlns:xsd="http://www.w3.org/2001/XMLSchema" xmlns:xs="http://www.w3.org/2001/XMLSchema" xmlns:p="http://schemas.microsoft.com/office/2006/metadata/properties" xmlns:ns2="5c838f9a-5579-4757-bc0a-d59840195ac7" targetNamespace="http://schemas.microsoft.com/office/2006/metadata/properties" ma:root="true" ma:fieldsID="91afc694279df71ef8bd5525ecd76bc0" ns2:_="">
    <xsd:import namespace="5c838f9a-5579-4757-bc0a-d59840195ac7"/>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838f9a-5579-4757-bc0a-d59840195ac7"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5c838f9a-5579-4757-bc0a-d59840195ac7">WEZYRYKFXCWS-1131-12</_dlc_DocId>
    <_dlc_DocIdUrl xmlns="5c838f9a-5579-4757-bc0a-d59840195ac7">
      <Url>http://medcare.health.gov.ir/acn/Mon/_layouts/DocIdRedir.aspx?ID=WEZYRYKFXCWS-1131-12</Url>
      <Description>WEZYRYKFXCWS-1131-12</Description>
    </_dlc_DocIdUrl>
  </documentManagement>
</p:properties>
</file>

<file path=customXml/itemProps1.xml><?xml version="1.0" encoding="utf-8"?>
<ds:datastoreItem xmlns:ds="http://schemas.openxmlformats.org/officeDocument/2006/customXml" ds:itemID="{45852330-04AF-44B6-93D2-81A3573AAB5B}"/>
</file>

<file path=customXml/itemProps2.xml><?xml version="1.0" encoding="utf-8"?>
<ds:datastoreItem xmlns:ds="http://schemas.openxmlformats.org/officeDocument/2006/customXml" ds:itemID="{D786628A-F60B-4637-B200-926776A112B4}"/>
</file>

<file path=customXml/itemProps3.xml><?xml version="1.0" encoding="utf-8"?>
<ds:datastoreItem xmlns:ds="http://schemas.openxmlformats.org/officeDocument/2006/customXml" ds:itemID="{AE611070-6CD1-4C63-853C-558985E96B6E}"/>
</file>

<file path=customXml/itemProps4.xml><?xml version="1.0" encoding="utf-8"?>
<ds:datastoreItem xmlns:ds="http://schemas.openxmlformats.org/officeDocument/2006/customXml" ds:itemID="{264BD11F-5057-433E-BC4E-4312524C8A82}"/>
</file>

<file path=docProps/app.xml><?xml version="1.0" encoding="utf-8"?>
<Properties xmlns="http://schemas.openxmlformats.org/officeDocument/2006/extended-properties" xmlns:vt="http://schemas.openxmlformats.org/officeDocument/2006/docPropsVTypes">
  <Template/>
  <TotalTime>1695</TotalTime>
  <Words>1770</Words>
  <Application>Microsoft Office PowerPoint</Application>
  <PresentationFormat>On-screen Show (4:3)</PresentationFormat>
  <Paragraphs>74</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Trek</vt:lpstr>
      <vt:lpstr>Slide 1</vt:lpstr>
      <vt:lpstr>مأموریت مشترک بین سازمان تعزیرات حکومتی و وزرات بهداشت در حوزه سلامت</vt:lpstr>
      <vt:lpstr>امور  پزشکی </vt:lpstr>
      <vt:lpstr>مسئولیت جزایی</vt:lpstr>
      <vt:lpstr>ماده 41 و42</vt:lpstr>
      <vt:lpstr>Slide 6</vt:lpstr>
      <vt:lpstr>جرايم و تخلفات سلامت ايران بر اساس قوانین </vt:lpstr>
      <vt:lpstr>قانون تعزيرات حکومتي امور بهداشتي و درماني، مصوب 1367</vt:lpstr>
      <vt:lpstr>مبانی و منابع کمیسیون موضوع ماده 11</vt:lpstr>
      <vt:lpstr>فلسفه وجودی کمیسیون ماده 11</vt:lpstr>
      <vt:lpstr>اهداف قانون گذار در خصوص ماده 11 </vt:lpstr>
      <vt:lpstr>نقش دانشگاههای علوم پزشکی در کنترل تخلفات بهداشتی دارویی و درمانی  </vt:lpstr>
      <vt:lpstr>مشکلات و موانع تشکیل کمیسیونهای ماده 11</vt:lpstr>
      <vt:lpstr>راهکارهای رفع چالشهای مرتبط با پرونده های امور سلامت</vt:lpstr>
      <vt:lpstr>مسئولیت جزایی ناشی از اقدامات پزشکی در حقوق کیفری معاصر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بسته آموزشی آشنایی با امور حقوقی نظارت بهمن 96 (کمیسیون ماده 11 - آقای دکتر لشگری) </dc:title>
  <dc:creator>lashkary</dc:creator>
  <cp:lastModifiedBy>lashkari</cp:lastModifiedBy>
  <cp:revision>311</cp:revision>
  <dcterms:created xsi:type="dcterms:W3CDTF">2013-07-31T08:37:00Z</dcterms:created>
  <dcterms:modified xsi:type="dcterms:W3CDTF">2018-02-16T16:58:07Z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0x010100F30E4D8C52850B4F818561415793EDF8</vt:lpwstr>
  </property>
  <property fmtid="{D5CDD505-2E9C-101B-9397-08002B2CF9AE}" pid="3" name="_dlc_DocIdItemGuid">
    <vt:lpwstr>1123dfc8-154b-47d9-8cab-3c7c6f6dbf5d</vt:lpwstr>
  </property>
</Properties>
</file>